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60" r:id="rId5"/>
    <p:sldId id="259" r:id="rId6"/>
    <p:sldId id="262" r:id="rId7"/>
    <p:sldId id="263" r:id="rId8"/>
    <p:sldId id="266" r:id="rId9"/>
    <p:sldId id="265" r:id="rId10"/>
    <p:sldId id="267" r:id="rId11"/>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5127"/>
  </p:normalViewPr>
  <p:slideViewPr>
    <p:cSldViewPr snapToGrid="0" snapToObjects="1">
      <p:cViewPr varScale="1">
        <p:scale>
          <a:sx n="92" d="100"/>
          <a:sy n="92" d="100"/>
        </p:scale>
        <p:origin x="132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jpeg>
</file>

<file path=ppt/media/image4.jpeg>
</file>

<file path=ppt/media/image5.gif>
</file>

<file path=ppt/media/image6.gif>
</file>

<file path=ppt/media/image7.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E599F0-E4EA-4C4B-8097-5CAFB58AFA5F}" type="datetimeFigureOut">
              <a:rPr lang="en-US" smtClean="0"/>
              <a:t>6/18/20</a:t>
            </a:fld>
            <a:endParaRPr lang="en-US"/>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59524E-01FA-F94A-A680-E3284D70A6E3}" type="slidenum">
              <a:rPr lang="en-US" smtClean="0"/>
              <a:t>‹#›</a:t>
            </a:fld>
            <a:endParaRPr lang="en-US"/>
          </a:p>
        </p:txBody>
      </p:sp>
    </p:spTree>
    <p:extLst>
      <p:ext uri="{BB962C8B-B14F-4D97-AF65-F5344CB8AC3E}">
        <p14:creationId xmlns:p14="http://schemas.microsoft.com/office/powerpoint/2010/main" val="488006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 have prepared a small presentation about myself, which takes around 10 minutes. I will mention about my education, experience, projects and master thesis.</a:t>
            </a:r>
          </a:p>
        </p:txBody>
      </p:sp>
      <p:sp>
        <p:nvSpPr>
          <p:cNvPr id="4" name="Slayt Numarası Yer Tutucusu 3"/>
          <p:cNvSpPr>
            <a:spLocks noGrp="1"/>
          </p:cNvSpPr>
          <p:nvPr>
            <p:ph type="sldNum" sz="quarter" idx="5"/>
          </p:nvPr>
        </p:nvSpPr>
        <p:spPr/>
        <p:txBody>
          <a:bodyPr/>
          <a:lstStyle/>
          <a:p>
            <a:fld id="{4F59524E-01FA-F94A-A680-E3284D70A6E3}" type="slidenum">
              <a:rPr lang="en-US" smtClean="0"/>
              <a:t>1</a:t>
            </a:fld>
            <a:endParaRPr lang="en-US"/>
          </a:p>
        </p:txBody>
      </p:sp>
    </p:spTree>
    <p:extLst>
      <p:ext uri="{BB962C8B-B14F-4D97-AF65-F5344CB8AC3E}">
        <p14:creationId xmlns:p14="http://schemas.microsoft.com/office/powerpoint/2010/main" val="26445452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5"/>
          </p:nvPr>
        </p:nvSpPr>
        <p:spPr/>
        <p:txBody>
          <a:bodyPr/>
          <a:lstStyle/>
          <a:p>
            <a:fld id="{4F59524E-01FA-F94A-A680-E3284D70A6E3}" type="slidenum">
              <a:rPr lang="en-US" smtClean="0"/>
              <a:t>10</a:t>
            </a:fld>
            <a:endParaRPr lang="en-US"/>
          </a:p>
        </p:txBody>
      </p:sp>
    </p:spTree>
    <p:extLst>
      <p:ext uri="{BB962C8B-B14F-4D97-AF65-F5344CB8AC3E}">
        <p14:creationId xmlns:p14="http://schemas.microsoft.com/office/powerpoint/2010/main" val="2350625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 did my bachelor in Turkey about ... Then, I came to Germany for master degree and studied Communication Engineering. I have completed my master in March this year.</a:t>
            </a:r>
          </a:p>
        </p:txBody>
      </p:sp>
      <p:sp>
        <p:nvSpPr>
          <p:cNvPr id="4" name="Slayt Numarası Yer Tutucusu 3"/>
          <p:cNvSpPr>
            <a:spLocks noGrp="1"/>
          </p:cNvSpPr>
          <p:nvPr>
            <p:ph type="sldNum" sz="quarter" idx="5"/>
          </p:nvPr>
        </p:nvSpPr>
        <p:spPr/>
        <p:txBody>
          <a:bodyPr/>
          <a:lstStyle/>
          <a:p>
            <a:fld id="{4F59524E-01FA-F94A-A680-E3284D70A6E3}" type="slidenum">
              <a:rPr lang="en-US" smtClean="0"/>
              <a:t>2</a:t>
            </a:fld>
            <a:endParaRPr lang="en-US"/>
          </a:p>
        </p:txBody>
      </p:sp>
    </p:spTree>
    <p:extLst>
      <p:ext uri="{BB962C8B-B14F-4D97-AF65-F5344CB8AC3E}">
        <p14:creationId xmlns:p14="http://schemas.microsoft.com/office/powerpoint/2010/main" val="38277768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In this slide, I only put my experiences in the last 2 years. </a:t>
            </a:r>
          </a:p>
          <a:p>
            <a:r>
              <a:rPr lang="en-US" dirty="0"/>
              <a:t>I have started to work at </a:t>
            </a:r>
            <a:r>
              <a:rPr lang="en-US" dirty="0" err="1"/>
              <a:t>Nomor</a:t>
            </a:r>
            <a:r>
              <a:rPr lang="en-US" dirty="0"/>
              <a:t> as a working student.</a:t>
            </a:r>
          </a:p>
          <a:p>
            <a:r>
              <a:rPr lang="en-US" dirty="0"/>
              <a:t>After I finished my thesis, I have started to work at </a:t>
            </a:r>
            <a:r>
              <a:rPr lang="en-US" dirty="0" err="1"/>
              <a:t>Nomor</a:t>
            </a:r>
            <a:r>
              <a:rPr lang="en-US" dirty="0"/>
              <a:t> as a Software/Research Engineer. My job was to develop system and link-level simulation tools and </a:t>
            </a:r>
            <a:r>
              <a:rPr lang="en-US" dirty="0" err="1"/>
              <a:t>participare</a:t>
            </a:r>
            <a:r>
              <a:rPr lang="en-US" dirty="0"/>
              <a:t> in 3GPPP </a:t>
            </a:r>
            <a:r>
              <a:rPr lang="en-US" dirty="0" err="1"/>
              <a:t>standardizaation</a:t>
            </a:r>
            <a:r>
              <a:rPr lang="en-US" dirty="0"/>
              <a:t> process.</a:t>
            </a:r>
          </a:p>
          <a:p>
            <a:r>
              <a:rPr lang="en-US" dirty="0"/>
              <a:t>Because of the acquiring, we did not get any further projects but I was responsible to create simulation automation tool, so that we can also use it in Nokia for system-level simulations. Simply, the idea is to create a cluster from simulation PCs so that we can manage, control the simulations on various PCs easily. </a:t>
            </a:r>
          </a:p>
        </p:txBody>
      </p:sp>
      <p:sp>
        <p:nvSpPr>
          <p:cNvPr id="4" name="Slayt Numarası Yer Tutucusu 3"/>
          <p:cNvSpPr>
            <a:spLocks noGrp="1"/>
          </p:cNvSpPr>
          <p:nvPr>
            <p:ph type="sldNum" sz="quarter" idx="5"/>
          </p:nvPr>
        </p:nvSpPr>
        <p:spPr/>
        <p:txBody>
          <a:bodyPr/>
          <a:lstStyle/>
          <a:p>
            <a:fld id="{4F59524E-01FA-F94A-A680-E3284D70A6E3}" type="slidenum">
              <a:rPr lang="en-US" smtClean="0"/>
              <a:t>3</a:t>
            </a:fld>
            <a:endParaRPr lang="en-US"/>
          </a:p>
        </p:txBody>
      </p:sp>
    </p:spTree>
    <p:extLst>
      <p:ext uri="{BB962C8B-B14F-4D97-AF65-F5344CB8AC3E}">
        <p14:creationId xmlns:p14="http://schemas.microsoft.com/office/powerpoint/2010/main" val="729238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err="1"/>
              <a:t>In</a:t>
            </a:r>
            <a:r>
              <a:rPr lang="tr-TR" dirty="0"/>
              <a:t> </a:t>
            </a:r>
            <a:r>
              <a:rPr lang="tr-TR" dirty="0" err="1"/>
              <a:t>the</a:t>
            </a:r>
            <a:r>
              <a:rPr lang="tr-TR" dirty="0"/>
              <a:t> </a:t>
            </a:r>
            <a:r>
              <a:rPr lang="tr-TR" dirty="0" err="1"/>
              <a:t>university</a:t>
            </a:r>
            <a:r>
              <a:rPr lang="tr-TR" dirty="0"/>
              <a:t>, I </a:t>
            </a:r>
            <a:r>
              <a:rPr lang="tr-TR" dirty="0" err="1"/>
              <a:t>particiated</a:t>
            </a:r>
            <a:r>
              <a:rPr lang="tr-TR" dirty="0"/>
              <a:t> in </a:t>
            </a:r>
            <a:r>
              <a:rPr lang="tr-TR" dirty="0" err="1"/>
              <a:t>many</a:t>
            </a:r>
            <a:r>
              <a:rPr lang="tr-TR" dirty="0"/>
              <a:t> </a:t>
            </a:r>
            <a:r>
              <a:rPr lang="tr-TR" dirty="0" err="1"/>
              <a:t>project</a:t>
            </a:r>
            <a:r>
              <a:rPr lang="tr-TR" dirty="0"/>
              <a:t> </a:t>
            </a:r>
            <a:r>
              <a:rPr lang="tr-TR" dirty="0" err="1"/>
              <a:t>courses</a:t>
            </a:r>
            <a:r>
              <a:rPr lang="tr-TR" dirty="0"/>
              <a:t>. </a:t>
            </a:r>
            <a:r>
              <a:rPr lang="tr-TR" dirty="0" err="1"/>
              <a:t>In</a:t>
            </a:r>
            <a:r>
              <a:rPr lang="tr-TR" dirty="0"/>
              <a:t> </a:t>
            </a:r>
            <a:r>
              <a:rPr lang="tr-TR" dirty="0" err="1"/>
              <a:t>the</a:t>
            </a:r>
            <a:r>
              <a:rPr lang="tr-TR" dirty="0"/>
              <a:t> </a:t>
            </a:r>
            <a:r>
              <a:rPr lang="tr-TR" dirty="0" err="1"/>
              <a:t>next</a:t>
            </a:r>
            <a:r>
              <a:rPr lang="tr-TR" dirty="0"/>
              <a:t> </a:t>
            </a:r>
            <a:r>
              <a:rPr lang="tr-TR" dirty="0" err="1"/>
              <a:t>few</a:t>
            </a:r>
            <a:r>
              <a:rPr lang="tr-TR" dirty="0"/>
              <a:t> </a:t>
            </a:r>
            <a:r>
              <a:rPr lang="tr-TR" dirty="0" err="1"/>
              <a:t>slides</a:t>
            </a:r>
            <a:r>
              <a:rPr lang="tr-TR" dirty="0"/>
              <a:t> I </a:t>
            </a:r>
            <a:r>
              <a:rPr lang="tr-TR" dirty="0" err="1"/>
              <a:t>will</a:t>
            </a:r>
            <a:r>
              <a:rPr lang="tr-TR" dirty="0"/>
              <a:t> </a:t>
            </a:r>
            <a:r>
              <a:rPr lang="tr-TR" dirty="0" err="1"/>
              <a:t>briefly</a:t>
            </a:r>
            <a:r>
              <a:rPr lang="tr-TR" dirty="0"/>
              <a:t> </a:t>
            </a:r>
            <a:r>
              <a:rPr lang="tr-TR" dirty="0" err="1"/>
              <a:t>mention</a:t>
            </a:r>
            <a:r>
              <a:rPr lang="tr-TR" dirty="0"/>
              <a:t> </a:t>
            </a:r>
            <a:r>
              <a:rPr lang="tr-TR" dirty="0" err="1"/>
              <a:t>about</a:t>
            </a:r>
            <a:r>
              <a:rPr lang="tr-TR" dirty="0"/>
              <a:t> </a:t>
            </a:r>
            <a:r>
              <a:rPr lang="tr-TR" dirty="0" err="1"/>
              <a:t>them</a:t>
            </a:r>
            <a:r>
              <a:rPr lang="tr-TR" dirty="0"/>
              <a:t>.</a:t>
            </a:r>
          </a:p>
          <a:p>
            <a:r>
              <a:rPr lang="tr-TR" dirty="0" err="1"/>
              <a:t>For</a:t>
            </a:r>
            <a:r>
              <a:rPr lang="tr-TR" dirty="0"/>
              <a:t> </a:t>
            </a:r>
            <a:r>
              <a:rPr lang="tr-TR" dirty="0" err="1"/>
              <a:t>the</a:t>
            </a:r>
            <a:r>
              <a:rPr lang="tr-TR" dirty="0"/>
              <a:t> software </a:t>
            </a:r>
            <a:r>
              <a:rPr lang="tr-TR" dirty="0" err="1"/>
              <a:t>defined</a:t>
            </a:r>
            <a:r>
              <a:rPr lang="tr-TR" dirty="0"/>
              <a:t> </a:t>
            </a:r>
            <a:r>
              <a:rPr lang="tr-TR" dirty="0" err="1"/>
              <a:t>networks</a:t>
            </a:r>
            <a:r>
              <a:rPr lang="tr-TR" dirty="0"/>
              <a:t> </a:t>
            </a:r>
            <a:r>
              <a:rPr lang="tr-TR" dirty="0" err="1"/>
              <a:t>course</a:t>
            </a:r>
            <a:r>
              <a:rPr lang="tr-TR" dirty="0"/>
              <a:t>, </a:t>
            </a:r>
            <a:r>
              <a:rPr lang="tr-TR" dirty="0" err="1"/>
              <a:t>we</a:t>
            </a:r>
            <a:r>
              <a:rPr lang="tr-TR" dirty="0"/>
              <a:t> </a:t>
            </a:r>
            <a:r>
              <a:rPr lang="tr-TR" dirty="0" err="1"/>
              <a:t>developed</a:t>
            </a:r>
            <a:r>
              <a:rPr lang="tr-TR" dirty="0"/>
              <a:t> </a:t>
            </a:r>
            <a:r>
              <a:rPr lang="tr-TR" dirty="0" err="1"/>
              <a:t>measurement-based</a:t>
            </a:r>
            <a:r>
              <a:rPr lang="tr-TR" dirty="0"/>
              <a:t> </a:t>
            </a:r>
            <a:r>
              <a:rPr lang="tr-TR" dirty="0" err="1"/>
              <a:t>QoS</a:t>
            </a:r>
            <a:r>
              <a:rPr lang="tr-TR" dirty="0"/>
              <a:t> </a:t>
            </a:r>
            <a:r>
              <a:rPr lang="tr-TR" dirty="0" err="1"/>
              <a:t>mechanism</a:t>
            </a:r>
            <a:r>
              <a:rPr lang="tr-TR" dirty="0"/>
              <a:t>. </a:t>
            </a:r>
          </a:p>
          <a:p>
            <a:endParaRPr lang="tr-TR" dirty="0"/>
          </a:p>
          <a:p>
            <a:endParaRPr lang="tr-TR" dirty="0"/>
          </a:p>
          <a:p>
            <a:r>
              <a:rPr lang="tr-TR" dirty="0" err="1"/>
              <a:t>So</a:t>
            </a:r>
            <a:r>
              <a:rPr lang="tr-TR" dirty="0"/>
              <a:t>, </a:t>
            </a:r>
            <a:r>
              <a:rPr lang="tr-TR" dirty="0" err="1"/>
              <a:t>the</a:t>
            </a:r>
            <a:r>
              <a:rPr lang="tr-TR" dirty="0"/>
              <a:t> </a:t>
            </a:r>
            <a:r>
              <a:rPr lang="tr-TR" dirty="0" err="1"/>
              <a:t>status</a:t>
            </a:r>
            <a:r>
              <a:rPr lang="tr-TR" dirty="0"/>
              <a:t> </a:t>
            </a:r>
            <a:r>
              <a:rPr lang="tr-TR" dirty="0" err="1"/>
              <a:t>and</a:t>
            </a:r>
            <a:r>
              <a:rPr lang="tr-TR" dirty="0"/>
              <a:t> </a:t>
            </a:r>
            <a:r>
              <a:rPr lang="tr-TR" dirty="0" err="1"/>
              <a:t>load</a:t>
            </a:r>
            <a:r>
              <a:rPr lang="tr-TR" dirty="0"/>
              <a:t> on </a:t>
            </a:r>
            <a:r>
              <a:rPr lang="tr-TR" dirty="0" err="1"/>
              <a:t>the</a:t>
            </a:r>
            <a:r>
              <a:rPr lang="tr-TR" dirty="0"/>
              <a:t> network is </a:t>
            </a:r>
            <a:r>
              <a:rPr lang="tr-TR" dirty="0" err="1"/>
              <a:t>measured</a:t>
            </a:r>
            <a:r>
              <a:rPr lang="tr-TR" dirty="0"/>
              <a:t> </a:t>
            </a:r>
            <a:r>
              <a:rPr lang="tr-TR" dirty="0" err="1"/>
              <a:t>live</a:t>
            </a:r>
            <a:r>
              <a:rPr lang="tr-TR" dirty="0"/>
              <a:t> </a:t>
            </a:r>
            <a:r>
              <a:rPr lang="tr-TR" dirty="0" err="1"/>
              <a:t>and</a:t>
            </a:r>
            <a:r>
              <a:rPr lang="tr-TR" dirty="0"/>
              <a:t> </a:t>
            </a:r>
            <a:r>
              <a:rPr lang="tr-TR" dirty="0" err="1"/>
              <a:t>the</a:t>
            </a:r>
            <a:r>
              <a:rPr lang="tr-TR" dirty="0"/>
              <a:t> </a:t>
            </a:r>
            <a:r>
              <a:rPr lang="tr-TR" dirty="0" err="1"/>
              <a:t>sensitive</a:t>
            </a:r>
            <a:r>
              <a:rPr lang="tr-TR" dirty="0"/>
              <a:t> </a:t>
            </a:r>
            <a:r>
              <a:rPr lang="tr-TR" dirty="0" err="1"/>
              <a:t>applications</a:t>
            </a:r>
            <a:r>
              <a:rPr lang="tr-TR" dirty="0"/>
              <a:t> </a:t>
            </a:r>
            <a:r>
              <a:rPr lang="tr-TR" dirty="0" err="1"/>
              <a:t>are</a:t>
            </a:r>
            <a:r>
              <a:rPr lang="tr-TR" dirty="0"/>
              <a:t> </a:t>
            </a:r>
            <a:r>
              <a:rPr lang="tr-TR" dirty="0" err="1"/>
              <a:t>rerouted</a:t>
            </a:r>
            <a:r>
              <a:rPr lang="tr-TR" dirty="0"/>
              <a:t> in </a:t>
            </a:r>
            <a:r>
              <a:rPr lang="tr-TR" dirty="0" err="1"/>
              <a:t>order</a:t>
            </a:r>
            <a:r>
              <a:rPr lang="tr-TR" dirty="0"/>
              <a:t> </a:t>
            </a:r>
            <a:r>
              <a:rPr lang="tr-TR" dirty="0" err="1"/>
              <a:t>to</a:t>
            </a:r>
            <a:r>
              <a:rPr lang="tr-TR" dirty="0"/>
              <a:t> </a:t>
            </a:r>
            <a:r>
              <a:rPr lang="tr-TR" dirty="0" err="1"/>
              <a:t>satisfy</a:t>
            </a:r>
            <a:r>
              <a:rPr lang="tr-TR" dirty="0"/>
              <a:t> </a:t>
            </a:r>
            <a:r>
              <a:rPr lang="tr-TR" dirty="0" err="1"/>
              <a:t>their</a:t>
            </a:r>
            <a:r>
              <a:rPr lang="tr-TR" dirty="0"/>
              <a:t> </a:t>
            </a:r>
            <a:r>
              <a:rPr lang="tr-TR" dirty="0" err="1"/>
              <a:t>QoS</a:t>
            </a:r>
            <a:r>
              <a:rPr lang="tr-TR" dirty="0"/>
              <a:t> </a:t>
            </a:r>
            <a:r>
              <a:rPr lang="tr-TR" dirty="0" err="1"/>
              <a:t>requirements</a:t>
            </a:r>
            <a:r>
              <a:rPr lang="tr-TR" dirty="0"/>
              <a:t>.</a:t>
            </a:r>
          </a:p>
          <a:p>
            <a:endParaRPr lang="tr-TR" dirty="0"/>
          </a:p>
          <a:p>
            <a:r>
              <a:rPr lang="tr-TR" dirty="0" err="1"/>
              <a:t>Simply</a:t>
            </a:r>
            <a:r>
              <a:rPr lang="tr-TR" dirty="0"/>
              <a:t>, on </a:t>
            </a:r>
            <a:r>
              <a:rPr lang="tr-TR" dirty="0" err="1"/>
              <a:t>the</a:t>
            </a:r>
            <a:r>
              <a:rPr lang="tr-TR" dirty="0"/>
              <a:t> </a:t>
            </a:r>
            <a:r>
              <a:rPr lang="tr-TR" dirty="0" err="1"/>
              <a:t>right</a:t>
            </a:r>
            <a:r>
              <a:rPr lang="tr-TR" dirty="0"/>
              <a:t> </a:t>
            </a:r>
            <a:r>
              <a:rPr lang="tr-TR" dirty="0" err="1"/>
              <a:t>we</a:t>
            </a:r>
            <a:r>
              <a:rPr lang="tr-TR" dirty="0"/>
              <a:t> </a:t>
            </a:r>
            <a:r>
              <a:rPr lang="tr-TR" dirty="0" err="1"/>
              <a:t>have</a:t>
            </a:r>
            <a:r>
              <a:rPr lang="tr-TR" dirty="0"/>
              <a:t> a robot </a:t>
            </a:r>
            <a:r>
              <a:rPr lang="tr-TR" dirty="0" err="1"/>
              <a:t>with</a:t>
            </a:r>
            <a:r>
              <a:rPr lang="tr-TR" dirty="0"/>
              <a:t> </a:t>
            </a:r>
            <a:r>
              <a:rPr lang="tr-TR" dirty="0" err="1"/>
              <a:t>two</a:t>
            </a:r>
            <a:r>
              <a:rPr lang="tr-TR" dirty="0"/>
              <a:t> </a:t>
            </a:r>
            <a:r>
              <a:rPr lang="tr-TR" dirty="0" err="1"/>
              <a:t>tires</a:t>
            </a:r>
            <a:r>
              <a:rPr lang="tr-TR" dirty="0"/>
              <a:t>, </a:t>
            </a:r>
            <a:r>
              <a:rPr lang="tr-TR" dirty="0" err="1"/>
              <a:t>called</a:t>
            </a:r>
            <a:r>
              <a:rPr lang="tr-TR" dirty="0"/>
              <a:t> Homer, it </a:t>
            </a:r>
            <a:r>
              <a:rPr lang="tr-TR" dirty="0" err="1"/>
              <a:t>communicates</a:t>
            </a:r>
            <a:r>
              <a:rPr lang="tr-TR" dirty="0"/>
              <a:t> </a:t>
            </a:r>
            <a:r>
              <a:rPr lang="tr-TR" dirty="0" err="1"/>
              <a:t>with</a:t>
            </a:r>
            <a:r>
              <a:rPr lang="tr-TR" dirty="0"/>
              <a:t> </a:t>
            </a:r>
            <a:r>
              <a:rPr lang="tr-TR" dirty="0" err="1"/>
              <a:t>homer</a:t>
            </a:r>
            <a:r>
              <a:rPr lang="tr-TR" dirty="0"/>
              <a:t> </a:t>
            </a:r>
            <a:r>
              <a:rPr lang="tr-TR" dirty="0" err="1"/>
              <a:t>controller</a:t>
            </a:r>
            <a:r>
              <a:rPr lang="tr-TR" dirty="0"/>
              <a:t> </a:t>
            </a:r>
            <a:r>
              <a:rPr lang="tr-TR" dirty="0" err="1"/>
              <a:t>to</a:t>
            </a:r>
            <a:r>
              <a:rPr lang="tr-TR" dirty="0"/>
              <a:t> </a:t>
            </a:r>
            <a:r>
              <a:rPr lang="tr-TR" dirty="0" err="1"/>
              <a:t>maintain</a:t>
            </a:r>
            <a:r>
              <a:rPr lang="tr-TR" dirty="0"/>
              <a:t> </a:t>
            </a:r>
            <a:r>
              <a:rPr lang="tr-TR" dirty="0" err="1"/>
              <a:t>its</a:t>
            </a:r>
            <a:r>
              <a:rPr lang="tr-TR" dirty="0"/>
              <a:t> </a:t>
            </a:r>
            <a:r>
              <a:rPr lang="tr-TR" dirty="0" err="1"/>
              <a:t>balance</a:t>
            </a:r>
            <a:r>
              <a:rPr lang="tr-TR" dirty="0"/>
              <a:t>. </a:t>
            </a:r>
            <a:r>
              <a:rPr lang="tr-TR" dirty="0" err="1"/>
              <a:t>and</a:t>
            </a:r>
            <a:r>
              <a:rPr lang="tr-TR" dirty="0"/>
              <a:t> </a:t>
            </a:r>
            <a:r>
              <a:rPr lang="tr-TR" dirty="0" err="1"/>
              <a:t>we</a:t>
            </a:r>
            <a:r>
              <a:rPr lang="tr-TR" dirty="0"/>
              <a:t> </a:t>
            </a:r>
            <a:r>
              <a:rPr lang="tr-TR" dirty="0" err="1"/>
              <a:t>were</a:t>
            </a:r>
            <a:r>
              <a:rPr lang="tr-TR" dirty="0"/>
              <a:t> </a:t>
            </a:r>
            <a:r>
              <a:rPr lang="tr-TR" dirty="0" err="1"/>
              <a:t>creating</a:t>
            </a:r>
            <a:r>
              <a:rPr lang="tr-TR" dirty="0"/>
              <a:t> </a:t>
            </a:r>
            <a:r>
              <a:rPr lang="tr-TR" dirty="0" err="1"/>
              <a:t>additional</a:t>
            </a:r>
            <a:r>
              <a:rPr lang="tr-TR" dirty="0"/>
              <a:t> </a:t>
            </a:r>
            <a:r>
              <a:rPr lang="tr-TR" dirty="0" err="1"/>
              <a:t>load</a:t>
            </a:r>
            <a:r>
              <a:rPr lang="tr-TR" dirty="0"/>
              <a:t> on </a:t>
            </a:r>
            <a:r>
              <a:rPr lang="tr-TR" dirty="0" err="1"/>
              <a:t>the</a:t>
            </a:r>
            <a:r>
              <a:rPr lang="tr-TR" dirty="0"/>
              <a:t> network, network </a:t>
            </a:r>
            <a:r>
              <a:rPr lang="tr-TR" dirty="0" err="1"/>
              <a:t>controller</a:t>
            </a:r>
            <a:r>
              <a:rPr lang="tr-TR" dirty="0"/>
              <a:t> </a:t>
            </a:r>
            <a:r>
              <a:rPr lang="tr-TR" dirty="0" err="1"/>
              <a:t>tracks</a:t>
            </a:r>
            <a:r>
              <a:rPr lang="tr-TR" dirty="0"/>
              <a:t> </a:t>
            </a:r>
            <a:r>
              <a:rPr lang="tr-TR" dirty="0" err="1"/>
              <a:t>those</a:t>
            </a:r>
            <a:r>
              <a:rPr lang="tr-TR" dirty="0"/>
              <a:t> </a:t>
            </a:r>
            <a:r>
              <a:rPr lang="tr-TR" dirty="0" err="1"/>
              <a:t>loads</a:t>
            </a:r>
            <a:r>
              <a:rPr lang="tr-TR" dirty="0"/>
              <a:t> </a:t>
            </a:r>
            <a:r>
              <a:rPr lang="tr-TR" dirty="0" err="1"/>
              <a:t>and</a:t>
            </a:r>
            <a:r>
              <a:rPr lang="tr-TR" dirty="0"/>
              <a:t> </a:t>
            </a:r>
            <a:r>
              <a:rPr lang="tr-TR" dirty="0" err="1"/>
              <a:t>reroute</a:t>
            </a:r>
            <a:r>
              <a:rPr lang="tr-TR" dirty="0"/>
              <a:t> </a:t>
            </a:r>
            <a:r>
              <a:rPr lang="tr-TR" dirty="0" err="1"/>
              <a:t>the</a:t>
            </a:r>
            <a:r>
              <a:rPr lang="tr-TR" dirty="0"/>
              <a:t> network </a:t>
            </a:r>
            <a:r>
              <a:rPr lang="tr-TR" dirty="0" err="1"/>
              <a:t>traffiv</a:t>
            </a:r>
            <a:r>
              <a:rPr lang="tr-TR" dirty="0"/>
              <a:t> </a:t>
            </a:r>
            <a:r>
              <a:rPr lang="tr-TR" dirty="0" err="1"/>
              <a:t>for</a:t>
            </a:r>
            <a:r>
              <a:rPr lang="tr-TR" dirty="0"/>
              <a:t> </a:t>
            </a:r>
            <a:r>
              <a:rPr lang="tr-TR" dirty="0" err="1"/>
              <a:t>homer</a:t>
            </a:r>
            <a:r>
              <a:rPr lang="tr-TR" dirty="0"/>
              <a:t> </a:t>
            </a:r>
            <a:r>
              <a:rPr lang="tr-TR" dirty="0" err="1"/>
              <a:t>to</a:t>
            </a:r>
            <a:r>
              <a:rPr lang="tr-TR" dirty="0"/>
              <a:t> </a:t>
            </a:r>
            <a:r>
              <a:rPr lang="tr-TR" dirty="0" err="1"/>
              <a:t>keep</a:t>
            </a:r>
            <a:r>
              <a:rPr lang="tr-TR" dirty="0"/>
              <a:t> it </a:t>
            </a:r>
            <a:r>
              <a:rPr lang="tr-TR" dirty="0" err="1"/>
              <a:t>balance</a:t>
            </a:r>
            <a:r>
              <a:rPr lang="tr-TR" dirty="0"/>
              <a:t>.</a:t>
            </a:r>
            <a:endParaRPr lang="en-US" dirty="0"/>
          </a:p>
        </p:txBody>
      </p:sp>
      <p:sp>
        <p:nvSpPr>
          <p:cNvPr id="4" name="Slayt Numarası Yer Tutucusu 3"/>
          <p:cNvSpPr>
            <a:spLocks noGrp="1"/>
          </p:cNvSpPr>
          <p:nvPr>
            <p:ph type="sldNum" sz="quarter" idx="5"/>
          </p:nvPr>
        </p:nvSpPr>
        <p:spPr/>
        <p:txBody>
          <a:bodyPr/>
          <a:lstStyle/>
          <a:p>
            <a:fld id="{4F59524E-01FA-F94A-A680-E3284D70A6E3}" type="slidenum">
              <a:rPr lang="en-US" smtClean="0"/>
              <a:t>4</a:t>
            </a:fld>
            <a:endParaRPr lang="en-US"/>
          </a:p>
        </p:txBody>
      </p:sp>
    </p:spTree>
    <p:extLst>
      <p:ext uri="{BB962C8B-B14F-4D97-AF65-F5344CB8AC3E}">
        <p14:creationId xmlns:p14="http://schemas.microsoft.com/office/powerpoint/2010/main" val="4149715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For wireless sensor networks course, we designed .....</a:t>
            </a:r>
          </a:p>
          <a:p>
            <a:endParaRPr lang="en-US" dirty="0"/>
          </a:p>
          <a:p>
            <a:r>
              <a:rPr lang="en-US" dirty="0"/>
              <a:t>Simply, we had a circular road with road side units and mobile units. Road side units have distance sensors so that they can understand when a car passes through their section and Mobile units have force sensors. The idea is to monitor the positions of the car on the road through distance sensors on RSUs and when there is a car collision, these RSUs are used as a relay to inform other other vehicles and traffic control center. </a:t>
            </a:r>
          </a:p>
          <a:p>
            <a:endParaRPr lang="en-US" dirty="0"/>
          </a:p>
          <a:p>
            <a:endParaRPr lang="en-US" dirty="0"/>
          </a:p>
        </p:txBody>
      </p:sp>
      <p:sp>
        <p:nvSpPr>
          <p:cNvPr id="4" name="Slayt Numarası Yer Tutucusu 3"/>
          <p:cNvSpPr>
            <a:spLocks noGrp="1"/>
          </p:cNvSpPr>
          <p:nvPr>
            <p:ph type="sldNum" sz="quarter" idx="5"/>
          </p:nvPr>
        </p:nvSpPr>
        <p:spPr/>
        <p:txBody>
          <a:bodyPr/>
          <a:lstStyle/>
          <a:p>
            <a:fld id="{4F59524E-01FA-F94A-A680-E3284D70A6E3}" type="slidenum">
              <a:rPr lang="en-US" smtClean="0"/>
              <a:t>5</a:t>
            </a:fld>
            <a:endParaRPr lang="en-US"/>
          </a:p>
        </p:txBody>
      </p:sp>
    </p:spTree>
    <p:extLst>
      <p:ext uri="{BB962C8B-B14F-4D97-AF65-F5344CB8AC3E}">
        <p14:creationId xmlns:p14="http://schemas.microsoft.com/office/powerpoint/2010/main" val="1174433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In that time, I was focusing on the communication among vehicles. I have completed my internship about V2X and WSN. For one of my lecture, I have proposed a resource proposal. In that time, application of machine learning and reinforcement learning were new in communication and there was a great potential on the applications of ML in Communication technologies. Especially, RL can be used for a resource management. Then, I proposed "deep reinforcement learning based resource management  for V2V Com."</a:t>
            </a:r>
          </a:p>
          <a:p>
            <a:r>
              <a:rPr lang="en-US" dirty="0"/>
              <a:t>This proposal was actually a breaking point, then I got many lectures in the university both theoretical and application. I also completed online courses.</a:t>
            </a:r>
          </a:p>
        </p:txBody>
      </p:sp>
      <p:sp>
        <p:nvSpPr>
          <p:cNvPr id="4" name="Slayt Numarası Yer Tutucusu 3"/>
          <p:cNvSpPr>
            <a:spLocks noGrp="1"/>
          </p:cNvSpPr>
          <p:nvPr>
            <p:ph type="sldNum" sz="quarter" idx="5"/>
          </p:nvPr>
        </p:nvSpPr>
        <p:spPr/>
        <p:txBody>
          <a:bodyPr/>
          <a:lstStyle/>
          <a:p>
            <a:fld id="{4F59524E-01FA-F94A-A680-E3284D70A6E3}" type="slidenum">
              <a:rPr lang="en-US" smtClean="0"/>
              <a:t>6</a:t>
            </a:fld>
            <a:endParaRPr lang="en-US"/>
          </a:p>
        </p:txBody>
      </p:sp>
    </p:spTree>
    <p:extLst>
      <p:ext uri="{BB962C8B-B14F-4D97-AF65-F5344CB8AC3E}">
        <p14:creationId xmlns:p14="http://schemas.microsoft.com/office/powerpoint/2010/main" val="19207396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sz="1200" kern="1200" dirty="0">
                <a:solidFill>
                  <a:schemeClr val="tx1"/>
                </a:solidFill>
                <a:effectLst/>
                <a:latin typeface="+mn-lt"/>
                <a:ea typeface="+mn-ea"/>
                <a:cs typeface="+mn-cs"/>
              </a:rPr>
              <a:t>I </a:t>
            </a:r>
            <a:r>
              <a:rPr lang="tr-TR" sz="1200" kern="1200" dirty="0" err="1">
                <a:solidFill>
                  <a:schemeClr val="tx1"/>
                </a:solidFill>
                <a:effectLst/>
                <a:latin typeface="+mn-lt"/>
                <a:ea typeface="+mn-ea"/>
                <a:cs typeface="+mn-cs"/>
              </a:rPr>
              <a:t>have</a:t>
            </a:r>
            <a:r>
              <a:rPr lang="tr-TR" sz="1200" kern="1200" dirty="0">
                <a:solidFill>
                  <a:schemeClr val="tx1"/>
                </a:solidFill>
                <a:effectLst/>
                <a:latin typeface="+mn-lt"/>
                <a:ea typeface="+mn-ea"/>
                <a:cs typeface="+mn-cs"/>
              </a:rPr>
              <a:t> </a:t>
            </a:r>
            <a:r>
              <a:rPr lang="tr-TR" sz="1200" kern="1200" dirty="0" err="1">
                <a:solidFill>
                  <a:schemeClr val="tx1"/>
                </a:solidFill>
                <a:effectLst/>
                <a:latin typeface="+mn-lt"/>
                <a:ea typeface="+mn-ea"/>
                <a:cs typeface="+mn-cs"/>
              </a:rPr>
              <a:t>worked</a:t>
            </a:r>
            <a:r>
              <a:rPr lang="tr-TR" sz="1200" kern="1200" dirty="0">
                <a:solidFill>
                  <a:schemeClr val="tx1"/>
                </a:solidFill>
                <a:effectLst/>
                <a:latin typeface="+mn-lt"/>
                <a:ea typeface="+mn-ea"/>
                <a:cs typeface="+mn-cs"/>
              </a:rPr>
              <a:t> in a </a:t>
            </a:r>
            <a:r>
              <a:rPr lang="tr-TR" sz="1200" kern="1200" dirty="0" err="1">
                <a:solidFill>
                  <a:schemeClr val="tx1"/>
                </a:solidFill>
                <a:effectLst/>
                <a:latin typeface="+mn-lt"/>
                <a:ea typeface="+mn-ea"/>
                <a:cs typeface="+mn-cs"/>
              </a:rPr>
              <a:t>project</a:t>
            </a:r>
            <a:r>
              <a:rPr lang="tr-TR" sz="1200" kern="1200" dirty="0">
                <a:solidFill>
                  <a:schemeClr val="tx1"/>
                </a:solidFill>
                <a:effectLst/>
                <a:latin typeface="+mn-lt"/>
                <a:ea typeface="+mn-ea"/>
                <a:cs typeface="+mn-cs"/>
              </a:rPr>
              <a:t> </a:t>
            </a:r>
            <a:r>
              <a:rPr lang="tr-TR" sz="1200" kern="1200" dirty="0" err="1">
                <a:solidFill>
                  <a:schemeClr val="tx1"/>
                </a:solidFill>
                <a:effectLst/>
                <a:latin typeface="+mn-lt"/>
                <a:ea typeface="+mn-ea"/>
                <a:cs typeface="+mn-cs"/>
              </a:rPr>
              <a:t>for</a:t>
            </a:r>
            <a:r>
              <a:rPr lang="tr-TR" sz="1200" kern="1200" dirty="0">
                <a:solidFill>
                  <a:schemeClr val="tx1"/>
                </a:solidFill>
                <a:effectLst/>
                <a:latin typeface="+mn-lt"/>
                <a:ea typeface="+mn-ea"/>
                <a:cs typeface="+mn-cs"/>
              </a:rPr>
              <a:t> "LIDAR ...."</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We trained the policy in simulation and deploy trained policy in a real robot. Simply, the robot receives LIDAR data and determines the linear and angular velocity to avoid collision. </a:t>
            </a:r>
            <a:endParaRPr lang="tr-TR" sz="1200" kern="1200" dirty="0">
              <a:solidFill>
                <a:schemeClr val="tx1"/>
              </a:solidFill>
              <a:effectLst/>
              <a:latin typeface="+mn-lt"/>
              <a:ea typeface="+mn-ea"/>
              <a:cs typeface="+mn-cs"/>
            </a:endParaRPr>
          </a:p>
        </p:txBody>
      </p:sp>
      <p:sp>
        <p:nvSpPr>
          <p:cNvPr id="4" name="Slayt Numarası Yer Tutucusu 3"/>
          <p:cNvSpPr>
            <a:spLocks noGrp="1"/>
          </p:cNvSpPr>
          <p:nvPr>
            <p:ph type="sldNum" sz="quarter" idx="5"/>
          </p:nvPr>
        </p:nvSpPr>
        <p:spPr/>
        <p:txBody>
          <a:bodyPr/>
          <a:lstStyle/>
          <a:p>
            <a:fld id="{4F59524E-01FA-F94A-A680-E3284D70A6E3}" type="slidenum">
              <a:rPr lang="en-US" smtClean="0"/>
              <a:t>7</a:t>
            </a:fld>
            <a:endParaRPr lang="en-US"/>
          </a:p>
        </p:txBody>
      </p:sp>
    </p:spTree>
    <p:extLst>
      <p:ext uri="{BB962C8B-B14F-4D97-AF65-F5344CB8AC3E}">
        <p14:creationId xmlns:p14="http://schemas.microsoft.com/office/powerpoint/2010/main" val="839529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I </a:t>
            </a:r>
            <a:r>
              <a:rPr lang="en-US" dirty="0" err="1"/>
              <a:t>eloborated</a:t>
            </a:r>
            <a:r>
              <a:rPr lang="en-US" dirty="0"/>
              <a:t> the research proposal that I wrote for the lecture and proposed to the company as a master thesis. They allowed me to work on this project in the company. My thesis is about "Distributed ....". </a:t>
            </a:r>
          </a:p>
          <a:p>
            <a:r>
              <a:rPr lang="en-US" dirty="0"/>
              <a:t>I designed autonomous resource allocation  mechanism in the absence of a base station. Each vehicle is a learning agent and decides which resources to use based on local observations. </a:t>
            </a:r>
          </a:p>
          <a:p>
            <a:r>
              <a:rPr lang="en-US" dirty="0"/>
              <a:t>The goal is to perform a joint/cooperative </a:t>
            </a:r>
            <a:r>
              <a:rPr lang="en-US" dirty="0" err="1"/>
              <a:t>behaviour</a:t>
            </a:r>
            <a:r>
              <a:rPr lang="en-US" dirty="0"/>
              <a:t> in a distributed fashion to utilize packet reception ratio.</a:t>
            </a:r>
          </a:p>
          <a:p>
            <a:endParaRPr lang="en-US" dirty="0"/>
          </a:p>
          <a:p>
            <a:endParaRPr lang="en-US" dirty="0"/>
          </a:p>
          <a:p>
            <a:r>
              <a:rPr lang="en-US" dirty="0"/>
              <a:t>%In that time, we were working on a V2X project, </a:t>
            </a:r>
          </a:p>
        </p:txBody>
      </p:sp>
      <p:sp>
        <p:nvSpPr>
          <p:cNvPr id="4" name="Slayt Numarası Yer Tutucusu 3"/>
          <p:cNvSpPr>
            <a:spLocks noGrp="1"/>
          </p:cNvSpPr>
          <p:nvPr>
            <p:ph type="sldNum" sz="quarter" idx="5"/>
          </p:nvPr>
        </p:nvSpPr>
        <p:spPr/>
        <p:txBody>
          <a:bodyPr/>
          <a:lstStyle/>
          <a:p>
            <a:fld id="{4F59524E-01FA-F94A-A680-E3284D70A6E3}" type="slidenum">
              <a:rPr lang="en-US" smtClean="0"/>
              <a:t>8</a:t>
            </a:fld>
            <a:endParaRPr lang="en-US"/>
          </a:p>
        </p:txBody>
      </p:sp>
    </p:spTree>
    <p:extLst>
      <p:ext uri="{BB962C8B-B14F-4D97-AF65-F5344CB8AC3E}">
        <p14:creationId xmlns:p14="http://schemas.microsoft.com/office/powerpoint/2010/main" val="2057163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dirty="0"/>
          </a:p>
        </p:txBody>
      </p:sp>
      <p:sp>
        <p:nvSpPr>
          <p:cNvPr id="4" name="Slayt Numarası Yer Tutucusu 3"/>
          <p:cNvSpPr>
            <a:spLocks noGrp="1"/>
          </p:cNvSpPr>
          <p:nvPr>
            <p:ph type="sldNum" sz="quarter" idx="5"/>
          </p:nvPr>
        </p:nvSpPr>
        <p:spPr/>
        <p:txBody>
          <a:bodyPr/>
          <a:lstStyle/>
          <a:p>
            <a:fld id="{4F59524E-01FA-F94A-A680-E3284D70A6E3}" type="slidenum">
              <a:rPr lang="en-US" smtClean="0"/>
              <a:t>9</a:t>
            </a:fld>
            <a:endParaRPr lang="en-US"/>
          </a:p>
        </p:txBody>
      </p:sp>
    </p:spTree>
    <p:extLst>
      <p:ext uri="{BB962C8B-B14F-4D97-AF65-F5344CB8AC3E}">
        <p14:creationId xmlns:p14="http://schemas.microsoft.com/office/powerpoint/2010/main" val="1524994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A9E4797-D5F5-0847-ACB4-E3329240D88F}"/>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endParaRPr lang="en-US"/>
          </a:p>
        </p:txBody>
      </p:sp>
      <p:sp>
        <p:nvSpPr>
          <p:cNvPr id="3" name="Alt Başlık 2">
            <a:extLst>
              <a:ext uri="{FF2B5EF4-FFF2-40B4-BE49-F238E27FC236}">
                <a16:creationId xmlns:a16="http://schemas.microsoft.com/office/drawing/2014/main" id="{035794D5-6F2E-484C-ACDF-75D051ECA3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a:p>
        </p:txBody>
      </p:sp>
      <p:sp>
        <p:nvSpPr>
          <p:cNvPr id="4" name="Veri Yer Tutucusu 3">
            <a:extLst>
              <a:ext uri="{FF2B5EF4-FFF2-40B4-BE49-F238E27FC236}">
                <a16:creationId xmlns:a16="http://schemas.microsoft.com/office/drawing/2014/main" id="{19DF02D6-1124-3B41-A792-FE2AC89D7708}"/>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5" name="Alt Bilgi Yer Tutucusu 4">
            <a:extLst>
              <a:ext uri="{FF2B5EF4-FFF2-40B4-BE49-F238E27FC236}">
                <a16:creationId xmlns:a16="http://schemas.microsoft.com/office/drawing/2014/main" id="{482899D9-1941-354B-8949-683CDEDFE16B}"/>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F45A1C63-E20D-564A-8D55-734818F47446}"/>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13427298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CF1CF72-76E7-114E-840A-07BC46412B74}"/>
              </a:ext>
            </a:extLst>
          </p:cNvPr>
          <p:cNvSpPr>
            <a:spLocks noGrp="1"/>
          </p:cNvSpPr>
          <p:nvPr>
            <p:ph type="title"/>
          </p:nvPr>
        </p:nvSpPr>
        <p:spPr/>
        <p:txBody>
          <a:bodyPr/>
          <a:lstStyle/>
          <a:p>
            <a:r>
              <a:rPr lang="tr-TR"/>
              <a:t>Asıl başlık stilini düzenlemek için tıklayın</a:t>
            </a:r>
            <a:endParaRPr lang="en-US"/>
          </a:p>
        </p:txBody>
      </p:sp>
      <p:sp>
        <p:nvSpPr>
          <p:cNvPr id="3" name="Dikey Metin Yer Tutucusu 2">
            <a:extLst>
              <a:ext uri="{FF2B5EF4-FFF2-40B4-BE49-F238E27FC236}">
                <a16:creationId xmlns:a16="http://schemas.microsoft.com/office/drawing/2014/main" id="{CE001713-F9CD-DE42-89C2-285F49DA89B1}"/>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a:extLst>
              <a:ext uri="{FF2B5EF4-FFF2-40B4-BE49-F238E27FC236}">
                <a16:creationId xmlns:a16="http://schemas.microsoft.com/office/drawing/2014/main" id="{1FE04939-67D2-F843-A676-AE2FFF08B6A2}"/>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5" name="Alt Bilgi Yer Tutucusu 4">
            <a:extLst>
              <a:ext uri="{FF2B5EF4-FFF2-40B4-BE49-F238E27FC236}">
                <a16:creationId xmlns:a16="http://schemas.microsoft.com/office/drawing/2014/main" id="{3BFB4C58-AD90-5042-BA6B-08783EE418DE}"/>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629690CB-9F22-9D4C-8DE4-95D7F7A3B3C9}"/>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3557781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E3700355-130D-1342-841E-B852DC02700B}"/>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endParaRPr lang="en-US"/>
          </a:p>
        </p:txBody>
      </p:sp>
      <p:sp>
        <p:nvSpPr>
          <p:cNvPr id="3" name="Dikey Metin Yer Tutucusu 2">
            <a:extLst>
              <a:ext uri="{FF2B5EF4-FFF2-40B4-BE49-F238E27FC236}">
                <a16:creationId xmlns:a16="http://schemas.microsoft.com/office/drawing/2014/main" id="{70D89895-C632-3C4A-AD2E-541FD1C26714}"/>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a:extLst>
              <a:ext uri="{FF2B5EF4-FFF2-40B4-BE49-F238E27FC236}">
                <a16:creationId xmlns:a16="http://schemas.microsoft.com/office/drawing/2014/main" id="{E5EE8D74-2A31-F44B-8C77-6BAED3A61167}"/>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5" name="Alt Bilgi Yer Tutucusu 4">
            <a:extLst>
              <a:ext uri="{FF2B5EF4-FFF2-40B4-BE49-F238E27FC236}">
                <a16:creationId xmlns:a16="http://schemas.microsoft.com/office/drawing/2014/main" id="{7BCAC211-C060-8E43-A3A6-556F81A1D540}"/>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3ACBA812-DF53-7147-9C85-FC227882F284}"/>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4045525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165071E-D473-7D4B-8427-DE6C4E38DA2E}"/>
              </a:ext>
            </a:extLst>
          </p:cNvPr>
          <p:cNvSpPr>
            <a:spLocks noGrp="1"/>
          </p:cNvSpPr>
          <p:nvPr>
            <p:ph type="title"/>
          </p:nvPr>
        </p:nvSpPr>
        <p:spPr/>
        <p:txBody>
          <a:bodyPr/>
          <a:lstStyle/>
          <a:p>
            <a:r>
              <a:rPr lang="tr-TR"/>
              <a:t>Asıl başlık stilini düzenlemek için tıklayın</a:t>
            </a:r>
            <a:endParaRPr lang="en-US"/>
          </a:p>
        </p:txBody>
      </p:sp>
      <p:sp>
        <p:nvSpPr>
          <p:cNvPr id="3" name="İçerik Yer Tutucusu 2">
            <a:extLst>
              <a:ext uri="{FF2B5EF4-FFF2-40B4-BE49-F238E27FC236}">
                <a16:creationId xmlns:a16="http://schemas.microsoft.com/office/drawing/2014/main" id="{6F9B3E16-BF51-C343-BEB0-EF171EDCE804}"/>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a:extLst>
              <a:ext uri="{FF2B5EF4-FFF2-40B4-BE49-F238E27FC236}">
                <a16:creationId xmlns:a16="http://schemas.microsoft.com/office/drawing/2014/main" id="{6E6E4102-FD33-5E4A-B394-0BB03175DFB8}"/>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5" name="Alt Bilgi Yer Tutucusu 4">
            <a:extLst>
              <a:ext uri="{FF2B5EF4-FFF2-40B4-BE49-F238E27FC236}">
                <a16:creationId xmlns:a16="http://schemas.microsoft.com/office/drawing/2014/main" id="{AE66ED21-539C-D24C-AD34-405636BAD28A}"/>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8F1C6CFF-FF61-C04C-ABFB-54354DACB283}"/>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2265933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A8B3113-7896-8747-81C6-BC676651A900}"/>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endParaRPr lang="en-US"/>
          </a:p>
        </p:txBody>
      </p:sp>
      <p:sp>
        <p:nvSpPr>
          <p:cNvPr id="3" name="Metin Yer Tutucusu 2">
            <a:extLst>
              <a:ext uri="{FF2B5EF4-FFF2-40B4-BE49-F238E27FC236}">
                <a16:creationId xmlns:a16="http://schemas.microsoft.com/office/drawing/2014/main" id="{05C5310C-E4E0-0F43-B2E8-55443F12498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B804574E-2E94-2A4D-9E90-513E9947E0E4}"/>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5" name="Alt Bilgi Yer Tutucusu 4">
            <a:extLst>
              <a:ext uri="{FF2B5EF4-FFF2-40B4-BE49-F238E27FC236}">
                <a16:creationId xmlns:a16="http://schemas.microsoft.com/office/drawing/2014/main" id="{37CE9B88-C3B0-3143-B2AF-C9D74DCF2CE4}"/>
              </a:ext>
            </a:extLst>
          </p:cNvPr>
          <p:cNvSpPr>
            <a:spLocks noGrp="1"/>
          </p:cNvSpPr>
          <p:nvPr>
            <p:ph type="ftr" sz="quarter" idx="11"/>
          </p:nvPr>
        </p:nvSpPr>
        <p:spPr/>
        <p:txBody>
          <a:bodyPr/>
          <a:lstStyle/>
          <a:p>
            <a:endParaRPr lang="en-US"/>
          </a:p>
        </p:txBody>
      </p:sp>
      <p:sp>
        <p:nvSpPr>
          <p:cNvPr id="6" name="Slayt Numarası Yer Tutucusu 5">
            <a:extLst>
              <a:ext uri="{FF2B5EF4-FFF2-40B4-BE49-F238E27FC236}">
                <a16:creationId xmlns:a16="http://schemas.microsoft.com/office/drawing/2014/main" id="{186EE885-29C8-6E4F-8CA8-08B4B7D0E2E8}"/>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2592603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CFBCF0C-98C3-CE49-B7E3-F75C6E282667}"/>
              </a:ext>
            </a:extLst>
          </p:cNvPr>
          <p:cNvSpPr>
            <a:spLocks noGrp="1"/>
          </p:cNvSpPr>
          <p:nvPr>
            <p:ph type="title"/>
          </p:nvPr>
        </p:nvSpPr>
        <p:spPr/>
        <p:txBody>
          <a:bodyPr/>
          <a:lstStyle/>
          <a:p>
            <a:r>
              <a:rPr lang="tr-TR"/>
              <a:t>Asıl başlık stilini düzenlemek için tıklayın</a:t>
            </a:r>
            <a:endParaRPr lang="en-US"/>
          </a:p>
        </p:txBody>
      </p:sp>
      <p:sp>
        <p:nvSpPr>
          <p:cNvPr id="3" name="İçerik Yer Tutucusu 2">
            <a:extLst>
              <a:ext uri="{FF2B5EF4-FFF2-40B4-BE49-F238E27FC236}">
                <a16:creationId xmlns:a16="http://schemas.microsoft.com/office/drawing/2014/main" id="{725BF01D-5F92-634D-86A0-C28D31616C36}"/>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İçerik Yer Tutucusu 3">
            <a:extLst>
              <a:ext uri="{FF2B5EF4-FFF2-40B4-BE49-F238E27FC236}">
                <a16:creationId xmlns:a16="http://schemas.microsoft.com/office/drawing/2014/main" id="{4D315515-88F7-2B4B-A9C6-2A5FC4CABC86}"/>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5" name="Veri Yer Tutucusu 4">
            <a:extLst>
              <a:ext uri="{FF2B5EF4-FFF2-40B4-BE49-F238E27FC236}">
                <a16:creationId xmlns:a16="http://schemas.microsoft.com/office/drawing/2014/main" id="{5DA20183-58E3-F044-8F3B-E24F63C8FF12}"/>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6" name="Alt Bilgi Yer Tutucusu 5">
            <a:extLst>
              <a:ext uri="{FF2B5EF4-FFF2-40B4-BE49-F238E27FC236}">
                <a16:creationId xmlns:a16="http://schemas.microsoft.com/office/drawing/2014/main" id="{B0BBCCA5-DBBA-9D40-88BC-659C475465AC}"/>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469BC98E-B7C8-7446-A8F8-4EC9FEC6AFA8}"/>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261583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E078E93-C9E7-DF4D-A322-91A89F65AE48}"/>
              </a:ext>
            </a:extLst>
          </p:cNvPr>
          <p:cNvSpPr>
            <a:spLocks noGrp="1"/>
          </p:cNvSpPr>
          <p:nvPr>
            <p:ph type="title"/>
          </p:nvPr>
        </p:nvSpPr>
        <p:spPr>
          <a:xfrm>
            <a:off x="839788" y="365125"/>
            <a:ext cx="10515600" cy="1325563"/>
          </a:xfrm>
        </p:spPr>
        <p:txBody>
          <a:bodyPr/>
          <a:lstStyle/>
          <a:p>
            <a:r>
              <a:rPr lang="tr-TR"/>
              <a:t>Asıl başlık stilini düzenlemek için tıklayın</a:t>
            </a:r>
            <a:endParaRPr lang="en-US"/>
          </a:p>
        </p:txBody>
      </p:sp>
      <p:sp>
        <p:nvSpPr>
          <p:cNvPr id="3" name="Metin Yer Tutucusu 2">
            <a:extLst>
              <a:ext uri="{FF2B5EF4-FFF2-40B4-BE49-F238E27FC236}">
                <a16:creationId xmlns:a16="http://schemas.microsoft.com/office/drawing/2014/main" id="{4C1713AB-1B65-7541-B832-5747609138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A42F9459-45FD-3A4F-A705-A5AC36566224}"/>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5" name="Metin Yer Tutucusu 4">
            <a:extLst>
              <a:ext uri="{FF2B5EF4-FFF2-40B4-BE49-F238E27FC236}">
                <a16:creationId xmlns:a16="http://schemas.microsoft.com/office/drawing/2014/main" id="{BD6C7629-AE73-B948-A81F-F817210E3F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0FED3939-FFD8-2D41-94B3-5AFB1F916D66}"/>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7" name="Veri Yer Tutucusu 6">
            <a:extLst>
              <a:ext uri="{FF2B5EF4-FFF2-40B4-BE49-F238E27FC236}">
                <a16:creationId xmlns:a16="http://schemas.microsoft.com/office/drawing/2014/main" id="{D051296D-521C-8C40-9DE9-41C35BB27BAD}"/>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8" name="Alt Bilgi Yer Tutucusu 7">
            <a:extLst>
              <a:ext uri="{FF2B5EF4-FFF2-40B4-BE49-F238E27FC236}">
                <a16:creationId xmlns:a16="http://schemas.microsoft.com/office/drawing/2014/main" id="{045502F6-C13F-5140-8A12-5FC54BAC25B6}"/>
              </a:ext>
            </a:extLst>
          </p:cNvPr>
          <p:cNvSpPr>
            <a:spLocks noGrp="1"/>
          </p:cNvSpPr>
          <p:nvPr>
            <p:ph type="ftr" sz="quarter" idx="11"/>
          </p:nvPr>
        </p:nvSpPr>
        <p:spPr/>
        <p:txBody>
          <a:bodyPr/>
          <a:lstStyle/>
          <a:p>
            <a:endParaRPr lang="en-US"/>
          </a:p>
        </p:txBody>
      </p:sp>
      <p:sp>
        <p:nvSpPr>
          <p:cNvPr id="9" name="Slayt Numarası Yer Tutucusu 8">
            <a:extLst>
              <a:ext uri="{FF2B5EF4-FFF2-40B4-BE49-F238E27FC236}">
                <a16:creationId xmlns:a16="http://schemas.microsoft.com/office/drawing/2014/main" id="{FC4CB260-240A-6141-AFE1-7C33FF6C15DD}"/>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3815661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75ECE46-3145-F74F-AC79-97064DA76A4A}"/>
              </a:ext>
            </a:extLst>
          </p:cNvPr>
          <p:cNvSpPr>
            <a:spLocks noGrp="1"/>
          </p:cNvSpPr>
          <p:nvPr>
            <p:ph type="title"/>
          </p:nvPr>
        </p:nvSpPr>
        <p:spPr/>
        <p:txBody>
          <a:bodyPr/>
          <a:lstStyle/>
          <a:p>
            <a:r>
              <a:rPr lang="tr-TR"/>
              <a:t>Asıl başlık stilini düzenlemek için tıklayın</a:t>
            </a:r>
            <a:endParaRPr lang="en-US"/>
          </a:p>
        </p:txBody>
      </p:sp>
      <p:sp>
        <p:nvSpPr>
          <p:cNvPr id="3" name="Veri Yer Tutucusu 2">
            <a:extLst>
              <a:ext uri="{FF2B5EF4-FFF2-40B4-BE49-F238E27FC236}">
                <a16:creationId xmlns:a16="http://schemas.microsoft.com/office/drawing/2014/main" id="{CD1DD05E-65F0-5C4A-9EDA-FFEC3F5876BA}"/>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4" name="Alt Bilgi Yer Tutucusu 3">
            <a:extLst>
              <a:ext uri="{FF2B5EF4-FFF2-40B4-BE49-F238E27FC236}">
                <a16:creationId xmlns:a16="http://schemas.microsoft.com/office/drawing/2014/main" id="{A3FF7D17-E849-4545-8A71-9543865DC4CD}"/>
              </a:ext>
            </a:extLst>
          </p:cNvPr>
          <p:cNvSpPr>
            <a:spLocks noGrp="1"/>
          </p:cNvSpPr>
          <p:nvPr>
            <p:ph type="ftr" sz="quarter" idx="11"/>
          </p:nvPr>
        </p:nvSpPr>
        <p:spPr/>
        <p:txBody>
          <a:bodyPr/>
          <a:lstStyle/>
          <a:p>
            <a:endParaRPr lang="en-US"/>
          </a:p>
        </p:txBody>
      </p:sp>
      <p:sp>
        <p:nvSpPr>
          <p:cNvPr id="5" name="Slayt Numarası Yer Tutucusu 4">
            <a:extLst>
              <a:ext uri="{FF2B5EF4-FFF2-40B4-BE49-F238E27FC236}">
                <a16:creationId xmlns:a16="http://schemas.microsoft.com/office/drawing/2014/main" id="{9BE33F33-64A3-D648-B772-FB930E778146}"/>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2352453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2AB5327B-E50F-A348-8129-3BF6FDA61A03}"/>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3" name="Alt Bilgi Yer Tutucusu 2">
            <a:extLst>
              <a:ext uri="{FF2B5EF4-FFF2-40B4-BE49-F238E27FC236}">
                <a16:creationId xmlns:a16="http://schemas.microsoft.com/office/drawing/2014/main" id="{98327B30-6F6A-394A-BC0B-333170F71177}"/>
              </a:ext>
            </a:extLst>
          </p:cNvPr>
          <p:cNvSpPr>
            <a:spLocks noGrp="1"/>
          </p:cNvSpPr>
          <p:nvPr>
            <p:ph type="ftr" sz="quarter" idx="11"/>
          </p:nvPr>
        </p:nvSpPr>
        <p:spPr/>
        <p:txBody>
          <a:bodyPr/>
          <a:lstStyle/>
          <a:p>
            <a:endParaRPr lang="en-US"/>
          </a:p>
        </p:txBody>
      </p:sp>
      <p:sp>
        <p:nvSpPr>
          <p:cNvPr id="4" name="Slayt Numarası Yer Tutucusu 3">
            <a:extLst>
              <a:ext uri="{FF2B5EF4-FFF2-40B4-BE49-F238E27FC236}">
                <a16:creationId xmlns:a16="http://schemas.microsoft.com/office/drawing/2014/main" id="{EB821FBA-5E46-0843-88AC-7B4F7C9043D4}"/>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665620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4EA8EF7-4B2C-9248-AE6A-5FDBB7C14557}"/>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endParaRPr lang="en-US"/>
          </a:p>
        </p:txBody>
      </p:sp>
      <p:sp>
        <p:nvSpPr>
          <p:cNvPr id="3" name="İçerik Yer Tutucusu 2">
            <a:extLst>
              <a:ext uri="{FF2B5EF4-FFF2-40B4-BE49-F238E27FC236}">
                <a16:creationId xmlns:a16="http://schemas.microsoft.com/office/drawing/2014/main" id="{B49BE263-96C4-0449-844C-E053A10FCC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Metin Yer Tutucusu 3">
            <a:extLst>
              <a:ext uri="{FF2B5EF4-FFF2-40B4-BE49-F238E27FC236}">
                <a16:creationId xmlns:a16="http://schemas.microsoft.com/office/drawing/2014/main" id="{AA58533A-DAF5-5046-97FF-453DF37D61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F0EDE162-FDDD-1E40-AE53-1AF0BF1F496F}"/>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6" name="Alt Bilgi Yer Tutucusu 5">
            <a:extLst>
              <a:ext uri="{FF2B5EF4-FFF2-40B4-BE49-F238E27FC236}">
                <a16:creationId xmlns:a16="http://schemas.microsoft.com/office/drawing/2014/main" id="{D43F5EFA-93BD-C542-A47D-8938E0298952}"/>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42D92A78-B16F-FF4E-807D-0F271EEFD834}"/>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104575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8A7D569-D123-3B4B-9BF8-2B0B915DE82D}"/>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endParaRPr lang="en-US"/>
          </a:p>
        </p:txBody>
      </p:sp>
      <p:sp>
        <p:nvSpPr>
          <p:cNvPr id="3" name="Resim Yer Tutucusu 2">
            <a:extLst>
              <a:ext uri="{FF2B5EF4-FFF2-40B4-BE49-F238E27FC236}">
                <a16:creationId xmlns:a16="http://schemas.microsoft.com/office/drawing/2014/main" id="{C3A190D3-46CF-E142-96F6-7F80BB757C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etin Yer Tutucusu 3">
            <a:extLst>
              <a:ext uri="{FF2B5EF4-FFF2-40B4-BE49-F238E27FC236}">
                <a16:creationId xmlns:a16="http://schemas.microsoft.com/office/drawing/2014/main" id="{6C4D6492-3AB0-CD46-B095-02C494B5B3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DBE54DF7-DD17-AB4B-9AA7-9EDB3D94AA70}"/>
              </a:ext>
            </a:extLst>
          </p:cNvPr>
          <p:cNvSpPr>
            <a:spLocks noGrp="1"/>
          </p:cNvSpPr>
          <p:nvPr>
            <p:ph type="dt" sz="half" idx="10"/>
          </p:nvPr>
        </p:nvSpPr>
        <p:spPr/>
        <p:txBody>
          <a:bodyPr/>
          <a:lstStyle/>
          <a:p>
            <a:fld id="{01B49FFD-1387-3A4A-B2B2-458452B439FA}" type="datetimeFigureOut">
              <a:rPr lang="en-US" smtClean="0"/>
              <a:t>6/18/20</a:t>
            </a:fld>
            <a:endParaRPr lang="en-US"/>
          </a:p>
        </p:txBody>
      </p:sp>
      <p:sp>
        <p:nvSpPr>
          <p:cNvPr id="6" name="Alt Bilgi Yer Tutucusu 5">
            <a:extLst>
              <a:ext uri="{FF2B5EF4-FFF2-40B4-BE49-F238E27FC236}">
                <a16:creationId xmlns:a16="http://schemas.microsoft.com/office/drawing/2014/main" id="{95793B26-6C78-FE44-9ECE-07B1626AE2EF}"/>
              </a:ext>
            </a:extLst>
          </p:cNvPr>
          <p:cNvSpPr>
            <a:spLocks noGrp="1"/>
          </p:cNvSpPr>
          <p:nvPr>
            <p:ph type="ftr" sz="quarter" idx="11"/>
          </p:nvPr>
        </p:nvSpPr>
        <p:spPr/>
        <p:txBody>
          <a:bodyPr/>
          <a:lstStyle/>
          <a:p>
            <a:endParaRPr lang="en-US"/>
          </a:p>
        </p:txBody>
      </p:sp>
      <p:sp>
        <p:nvSpPr>
          <p:cNvPr id="7" name="Slayt Numarası Yer Tutucusu 6">
            <a:extLst>
              <a:ext uri="{FF2B5EF4-FFF2-40B4-BE49-F238E27FC236}">
                <a16:creationId xmlns:a16="http://schemas.microsoft.com/office/drawing/2014/main" id="{37A75EB0-4583-4048-855D-B5C65C12D576}"/>
              </a:ext>
            </a:extLst>
          </p:cNvPr>
          <p:cNvSpPr>
            <a:spLocks noGrp="1"/>
          </p:cNvSpPr>
          <p:nvPr>
            <p:ph type="sldNum" sz="quarter" idx="12"/>
          </p:nvPr>
        </p:nvSpPr>
        <p:spPr/>
        <p:txBody>
          <a:bodyPr/>
          <a:lstStyle/>
          <a:p>
            <a:fld id="{A0BE519E-BF2B-3441-BE8A-7A59F2FADA26}" type="slidenum">
              <a:rPr lang="en-US" smtClean="0"/>
              <a:t>‹#›</a:t>
            </a:fld>
            <a:endParaRPr lang="en-US"/>
          </a:p>
        </p:txBody>
      </p:sp>
    </p:spTree>
    <p:extLst>
      <p:ext uri="{BB962C8B-B14F-4D97-AF65-F5344CB8AC3E}">
        <p14:creationId xmlns:p14="http://schemas.microsoft.com/office/powerpoint/2010/main" val="106717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B5C1A44C-6238-4842-8F34-2D22DD3458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endParaRPr lang="en-US"/>
          </a:p>
        </p:txBody>
      </p:sp>
      <p:sp>
        <p:nvSpPr>
          <p:cNvPr id="3" name="Metin Yer Tutucusu 2">
            <a:extLst>
              <a:ext uri="{FF2B5EF4-FFF2-40B4-BE49-F238E27FC236}">
                <a16:creationId xmlns:a16="http://schemas.microsoft.com/office/drawing/2014/main" id="{D4E6F876-8B6B-DC4B-A5AE-D61BC46AA9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Veri Yer Tutucusu 3">
            <a:extLst>
              <a:ext uri="{FF2B5EF4-FFF2-40B4-BE49-F238E27FC236}">
                <a16:creationId xmlns:a16="http://schemas.microsoft.com/office/drawing/2014/main" id="{BF270D49-07B0-8547-8A6A-8F9646A848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B49FFD-1387-3A4A-B2B2-458452B439FA}" type="datetimeFigureOut">
              <a:rPr lang="en-US" smtClean="0"/>
              <a:t>6/18/20</a:t>
            </a:fld>
            <a:endParaRPr lang="en-US"/>
          </a:p>
        </p:txBody>
      </p:sp>
      <p:sp>
        <p:nvSpPr>
          <p:cNvPr id="5" name="Alt Bilgi Yer Tutucusu 4">
            <a:extLst>
              <a:ext uri="{FF2B5EF4-FFF2-40B4-BE49-F238E27FC236}">
                <a16:creationId xmlns:a16="http://schemas.microsoft.com/office/drawing/2014/main" id="{9C5E20AA-4028-1E4B-A366-810A1D296F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ayt Numarası Yer Tutucusu 5">
            <a:extLst>
              <a:ext uri="{FF2B5EF4-FFF2-40B4-BE49-F238E27FC236}">
                <a16:creationId xmlns:a16="http://schemas.microsoft.com/office/drawing/2014/main" id="{175559BF-4114-D842-A976-587379B0DA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BE519E-BF2B-3441-BE8A-7A59F2FADA26}" type="slidenum">
              <a:rPr lang="en-US" smtClean="0"/>
              <a:t>‹#›</a:t>
            </a:fld>
            <a:endParaRPr lang="en-US"/>
          </a:p>
        </p:txBody>
      </p:sp>
    </p:spTree>
    <p:extLst>
      <p:ext uri="{BB962C8B-B14F-4D97-AF65-F5344CB8AC3E}">
        <p14:creationId xmlns:p14="http://schemas.microsoft.com/office/powerpoint/2010/main" val="11601985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gif"/></Relationships>
</file>

<file path=ppt/slides/_rels/slide8.xml.rels><?xml version="1.0" encoding="UTF-8" standalone="yes"?>
<Relationships xmlns="http://schemas.openxmlformats.org/package/2006/relationships"><Relationship Id="rId3" Type="http://schemas.openxmlformats.org/officeDocument/2006/relationships/hyperlink" Target="https://mlkuvs.lkn.ei.tum.de/"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7.gif"/></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1C4E306-BC28-4A7B-871B-1926F6FA6E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Freeform: Shape 21">
            <a:extLst>
              <a:ext uri="{FF2B5EF4-FFF2-40B4-BE49-F238E27FC236}">
                <a16:creationId xmlns:a16="http://schemas.microsoft.com/office/drawing/2014/main" id="{C3ECC9B4-989C-4F71-A6BC-DEBC1D9FD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452322" cy="6858000"/>
          </a:xfrm>
          <a:custGeom>
            <a:avLst/>
            <a:gdLst>
              <a:gd name="connsiteX0" fmla="*/ 0 w 8452322"/>
              <a:gd name="connsiteY0" fmla="*/ 0 h 6858000"/>
              <a:gd name="connsiteX1" fmla="*/ 7447992 w 8452322"/>
              <a:gd name="connsiteY1" fmla="*/ 0 h 6858000"/>
              <a:gd name="connsiteX2" fmla="*/ 7501089 w 8452322"/>
              <a:gd name="connsiteY2" fmla="*/ 79009 h 6858000"/>
              <a:gd name="connsiteX3" fmla="*/ 8452322 w 8452322"/>
              <a:gd name="connsiteY3" fmla="*/ 3429001 h 6858000"/>
              <a:gd name="connsiteX4" fmla="*/ 7501089 w 8452322"/>
              <a:gd name="connsiteY4" fmla="*/ 6778993 h 6858000"/>
              <a:gd name="connsiteX5" fmla="*/ 7447994 w 8452322"/>
              <a:gd name="connsiteY5" fmla="*/ 6858000 h 6858000"/>
              <a:gd name="connsiteX6" fmla="*/ 0 w 845232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2322" h="6858000">
                <a:moveTo>
                  <a:pt x="0" y="0"/>
                </a:moveTo>
                <a:lnTo>
                  <a:pt x="7447992" y="0"/>
                </a:lnTo>
                <a:lnTo>
                  <a:pt x="7501089" y="79009"/>
                </a:lnTo>
                <a:cubicBezTo>
                  <a:pt x="8098524" y="1013167"/>
                  <a:pt x="8452322" y="2172770"/>
                  <a:pt x="8452322" y="3429001"/>
                </a:cubicBezTo>
                <a:cubicBezTo>
                  <a:pt x="8452322" y="4685233"/>
                  <a:pt x="8098524" y="5844836"/>
                  <a:pt x="7501089" y="6778993"/>
                </a:cubicBezTo>
                <a:lnTo>
                  <a:pt x="7447994" y="6858000"/>
                </a:lnTo>
                <a:lnTo>
                  <a:pt x="0" y="6858000"/>
                </a:lnTo>
                <a:close/>
              </a:path>
            </a:pathLst>
          </a:custGeom>
          <a:ln w="9525">
            <a:solidFill>
              <a:srgbClr val="EFEFEF"/>
            </a:solidFill>
          </a:ln>
          <a:effectLst>
            <a:outerShdw blurRad="508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Freeform: Shape 23">
            <a:extLst>
              <a:ext uri="{FF2B5EF4-FFF2-40B4-BE49-F238E27FC236}">
                <a16:creationId xmlns:a16="http://schemas.microsoft.com/office/drawing/2014/main" id="{E20AF01B-D099-4710-BF18-E2832A9B61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443572" cy="6858000"/>
          </a:xfrm>
          <a:custGeom>
            <a:avLst/>
            <a:gdLst>
              <a:gd name="connsiteX0" fmla="*/ 0 w 8443572"/>
              <a:gd name="connsiteY0" fmla="*/ 0 h 6858000"/>
              <a:gd name="connsiteX1" fmla="*/ 7439242 w 8443572"/>
              <a:gd name="connsiteY1" fmla="*/ 0 h 6858000"/>
              <a:gd name="connsiteX2" fmla="*/ 7492339 w 8443572"/>
              <a:gd name="connsiteY2" fmla="*/ 79009 h 6858000"/>
              <a:gd name="connsiteX3" fmla="*/ 8443572 w 8443572"/>
              <a:gd name="connsiteY3" fmla="*/ 3429001 h 6858000"/>
              <a:gd name="connsiteX4" fmla="*/ 7492339 w 8443572"/>
              <a:gd name="connsiteY4" fmla="*/ 6778993 h 6858000"/>
              <a:gd name="connsiteX5" fmla="*/ 7439244 w 8443572"/>
              <a:gd name="connsiteY5" fmla="*/ 6858000 h 6858000"/>
              <a:gd name="connsiteX6" fmla="*/ 0 w 84435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43572" h="6858000">
                <a:moveTo>
                  <a:pt x="0" y="0"/>
                </a:moveTo>
                <a:lnTo>
                  <a:pt x="7439242" y="0"/>
                </a:lnTo>
                <a:lnTo>
                  <a:pt x="7492339" y="79009"/>
                </a:lnTo>
                <a:cubicBezTo>
                  <a:pt x="8089774" y="1013167"/>
                  <a:pt x="8443572" y="2172770"/>
                  <a:pt x="8443572" y="3429001"/>
                </a:cubicBezTo>
                <a:cubicBezTo>
                  <a:pt x="8443572" y="4685233"/>
                  <a:pt x="8089774" y="5844836"/>
                  <a:pt x="7492339" y="6778993"/>
                </a:cubicBezTo>
                <a:lnTo>
                  <a:pt x="743924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02FBE267-970F-C84F-BD9B-BEB0B547B754}"/>
              </a:ext>
            </a:extLst>
          </p:cNvPr>
          <p:cNvSpPr>
            <a:spLocks noGrp="1"/>
          </p:cNvSpPr>
          <p:nvPr>
            <p:ph type="ctrTitle"/>
          </p:nvPr>
        </p:nvSpPr>
        <p:spPr>
          <a:xfrm>
            <a:off x="616893" y="1238250"/>
            <a:ext cx="7003107" cy="4381500"/>
          </a:xfrm>
        </p:spPr>
        <p:txBody>
          <a:bodyPr anchor="ctr">
            <a:normAutofit/>
          </a:bodyPr>
          <a:lstStyle/>
          <a:p>
            <a:pPr algn="l"/>
            <a:r>
              <a:rPr lang="en-US" sz="7200" dirty="0" err="1"/>
              <a:t>Alperen</a:t>
            </a:r>
            <a:r>
              <a:rPr lang="en-US" sz="7200" dirty="0"/>
              <a:t> </a:t>
            </a:r>
            <a:r>
              <a:rPr lang="en-US" sz="7200" dirty="0" err="1"/>
              <a:t>Gündogan</a:t>
            </a:r>
            <a:endParaRPr lang="en-US" sz="7200" dirty="0"/>
          </a:p>
        </p:txBody>
      </p:sp>
      <p:sp>
        <p:nvSpPr>
          <p:cNvPr id="3" name="Alt Başlık 2">
            <a:extLst>
              <a:ext uri="{FF2B5EF4-FFF2-40B4-BE49-F238E27FC236}">
                <a16:creationId xmlns:a16="http://schemas.microsoft.com/office/drawing/2014/main" id="{75C34D22-E6FD-C94F-8EE7-256C2099C4D5}"/>
              </a:ext>
            </a:extLst>
          </p:cNvPr>
          <p:cNvSpPr>
            <a:spLocks noGrp="1"/>
          </p:cNvSpPr>
          <p:nvPr>
            <p:ph type="subTitle" idx="1"/>
          </p:nvPr>
        </p:nvSpPr>
        <p:spPr>
          <a:xfrm>
            <a:off x="8821973" y="628650"/>
            <a:ext cx="3000375" cy="5886449"/>
          </a:xfrm>
        </p:spPr>
        <p:txBody>
          <a:bodyPr anchor="ctr">
            <a:normAutofit/>
          </a:bodyPr>
          <a:lstStyle/>
          <a:p>
            <a:pPr algn="l"/>
            <a:r>
              <a:rPr lang="en-US" sz="2800" dirty="0"/>
              <a:t>Agenda</a:t>
            </a:r>
          </a:p>
          <a:p>
            <a:pPr marL="457200" indent="-457200" algn="l">
              <a:buFont typeface="Arial" panose="020B0604020202020204" pitchFamily="34" charset="0"/>
              <a:buChar char="•"/>
            </a:pPr>
            <a:r>
              <a:rPr lang="en-US" sz="2800" dirty="0"/>
              <a:t>Education</a:t>
            </a:r>
          </a:p>
          <a:p>
            <a:pPr marL="457200" indent="-457200" algn="l">
              <a:buFont typeface="Arial" panose="020B0604020202020204" pitchFamily="34" charset="0"/>
              <a:buChar char="•"/>
            </a:pPr>
            <a:r>
              <a:rPr lang="en-US" sz="2800" dirty="0"/>
              <a:t>Experience</a:t>
            </a:r>
          </a:p>
          <a:p>
            <a:pPr marL="457200" indent="-457200" algn="l">
              <a:buFont typeface="Arial" panose="020B0604020202020204" pitchFamily="34" charset="0"/>
              <a:buChar char="•"/>
            </a:pPr>
            <a:r>
              <a:rPr lang="en-US" sz="2800" dirty="0"/>
              <a:t>Projects</a:t>
            </a:r>
          </a:p>
          <a:p>
            <a:pPr marL="457200" indent="-457200" algn="l">
              <a:buFont typeface="Arial" panose="020B0604020202020204" pitchFamily="34" charset="0"/>
              <a:buChar char="•"/>
            </a:pPr>
            <a:r>
              <a:rPr lang="en-US" sz="2800" dirty="0"/>
              <a:t>Master thesis</a:t>
            </a:r>
          </a:p>
          <a:p>
            <a:pPr algn="l"/>
            <a:endParaRPr lang="en-US" sz="2800" dirty="0"/>
          </a:p>
        </p:txBody>
      </p:sp>
      <p:sp>
        <p:nvSpPr>
          <p:cNvPr id="26" name="Rectangle 25">
            <a:extLst>
              <a:ext uri="{FF2B5EF4-FFF2-40B4-BE49-F238E27FC236}">
                <a16:creationId xmlns:a16="http://schemas.microsoft.com/office/drawing/2014/main" id="{B0E4BB4F-99AB-4C4E-A763-C5AC5273DF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27916"/>
            <a:ext cx="128016" cy="1188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32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fik 3">
            <a:extLst>
              <a:ext uri="{FF2B5EF4-FFF2-40B4-BE49-F238E27FC236}">
                <a16:creationId xmlns:a16="http://schemas.microsoft.com/office/drawing/2014/main" id="{9526C1AE-EE04-774B-821F-0D7901E5A40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560" r="9089" b="25517"/>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ikdörtgen 3">
            <a:extLst>
              <a:ext uri="{FF2B5EF4-FFF2-40B4-BE49-F238E27FC236}">
                <a16:creationId xmlns:a16="http://schemas.microsoft.com/office/drawing/2014/main" id="{95288AE0-71FA-0A4A-8867-D91C694975C5}"/>
              </a:ext>
            </a:extLst>
          </p:cNvPr>
          <p:cNvSpPr/>
          <p:nvPr/>
        </p:nvSpPr>
        <p:spPr>
          <a:xfrm>
            <a:off x="477981" y="1122363"/>
            <a:ext cx="4023360" cy="3204134"/>
          </a:xfrm>
          <a:prstGeom prst="rect">
            <a:avLst/>
          </a:prstGeom>
        </p:spPr>
        <p:txBody>
          <a:bodyPr vert="horz" lIns="91440" tIns="45720" rIns="91440" bIns="45720" rtlCol="0" anchor="b">
            <a:normAutofit/>
          </a:bodyPr>
          <a:lstStyle/>
          <a:p>
            <a:pPr marL="0" indent="0">
              <a:lnSpc>
                <a:spcPct val="90000"/>
              </a:lnSpc>
              <a:spcBef>
                <a:spcPct val="0"/>
              </a:spcBef>
              <a:spcAft>
                <a:spcPts val="600"/>
              </a:spcAft>
            </a:pPr>
            <a:r>
              <a:rPr lang="en-US" sz="4800">
                <a:latin typeface="+mj-lt"/>
                <a:ea typeface="+mj-ea"/>
                <a:cs typeface="+mj-cs"/>
              </a:rPr>
              <a:t>	Questions?</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089968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690245"/>
            <a:ext cx="5313426" cy="577723"/>
          </a:xfrm>
        </p:spPr>
        <p:txBody>
          <a:bodyPr>
            <a:normAutofit lnSpcReduction="10000"/>
          </a:bodyPr>
          <a:lstStyle/>
          <a:p>
            <a:pPr algn="l"/>
            <a:r>
              <a:rPr lang="en-US" sz="3600" dirty="0"/>
              <a:t>Education</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574165"/>
            <a:ext cx="6044946" cy="459359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Technical University of Munich, DE (2017-2020)</a:t>
            </a:r>
          </a:p>
          <a:p>
            <a:pPr marL="800100" lvl="1" indent="-342900" algn="l">
              <a:buFont typeface="Arial" panose="020B0604020202020204" pitchFamily="34" charset="0"/>
              <a:buChar char="•"/>
            </a:pPr>
            <a:r>
              <a:rPr lang="en-US" dirty="0"/>
              <a:t>M. Sc. in Communication Engineering, high honors</a:t>
            </a:r>
          </a:p>
          <a:p>
            <a:pPr marL="800100" lvl="1" indent="-342900" algn="l">
              <a:buFont typeface="Arial" panose="020B0604020202020204" pitchFamily="34" charset="0"/>
              <a:buChar char="•"/>
            </a:pPr>
            <a:r>
              <a:rPr lang="en-US" dirty="0"/>
              <a:t>DAAD Scholarship</a:t>
            </a:r>
          </a:p>
          <a:p>
            <a:pPr marL="342900" indent="-342900" algn="l">
              <a:buFont typeface="Arial" panose="020B0604020202020204" pitchFamily="34" charset="0"/>
              <a:buChar char="•"/>
            </a:pPr>
            <a:r>
              <a:rPr lang="en-US" dirty="0"/>
              <a:t>Istanbul Technical University, TR (2012 - 2017)</a:t>
            </a:r>
          </a:p>
          <a:p>
            <a:pPr marL="800100" lvl="1" indent="-342900" algn="l">
              <a:buFont typeface="Arial" panose="020B0604020202020204" pitchFamily="34" charset="0"/>
              <a:buChar char="•"/>
            </a:pPr>
            <a:r>
              <a:rPr lang="en-US" dirty="0"/>
              <a:t>B. Sc. in Electronics and Communication Engineering, high honors</a:t>
            </a:r>
          </a:p>
          <a:p>
            <a:pPr marL="342900" indent="-342900" algn="l">
              <a:buFont typeface="Arial" panose="020B0604020202020204" pitchFamily="34" charset="0"/>
              <a:buChar char="•"/>
            </a:pPr>
            <a:r>
              <a:rPr lang="en-US" dirty="0"/>
              <a:t>Technical University of Ostrava, CZ (2015 - 2016)</a:t>
            </a:r>
          </a:p>
          <a:p>
            <a:pPr marL="800100" lvl="1" indent="-342900" algn="l">
              <a:buFont typeface="Arial" panose="020B0604020202020204" pitchFamily="34" charset="0"/>
              <a:buChar char="•"/>
            </a:pPr>
            <a:r>
              <a:rPr lang="en-US" dirty="0"/>
              <a:t>Erasmus exchange</a:t>
            </a:r>
          </a:p>
          <a:p>
            <a:pPr marL="800100" lvl="1" indent="-342900" algn="l">
              <a:buFont typeface="Arial" panose="020B0604020202020204" pitchFamily="34" charset="0"/>
              <a:buChar char="•"/>
            </a:pPr>
            <a:endParaRPr lang="en-US" dirty="0"/>
          </a:p>
          <a:p>
            <a:pPr lvl="1" algn="l"/>
            <a:endParaRPr lang="en-US" dirty="0"/>
          </a:p>
          <a:p>
            <a:pPr marL="800100" lvl="1"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p:txBody>
      </p:sp>
    </p:spTree>
    <p:extLst>
      <p:ext uri="{BB962C8B-B14F-4D97-AF65-F5344CB8AC3E}">
        <p14:creationId xmlns:p14="http://schemas.microsoft.com/office/powerpoint/2010/main" val="27604868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690245"/>
            <a:ext cx="5313426" cy="577723"/>
          </a:xfrm>
        </p:spPr>
        <p:txBody>
          <a:bodyPr>
            <a:normAutofit lnSpcReduction="10000"/>
          </a:bodyPr>
          <a:lstStyle/>
          <a:p>
            <a:pPr algn="l"/>
            <a:r>
              <a:rPr lang="en-US" sz="3600" dirty="0"/>
              <a:t>Working Experience</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440053"/>
            <a:ext cx="6642354" cy="515581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err="1"/>
              <a:t>Nomor</a:t>
            </a:r>
            <a:r>
              <a:rPr lang="en-US" dirty="0"/>
              <a:t> Research (Apr 18 - July 20)</a:t>
            </a:r>
          </a:p>
          <a:p>
            <a:pPr marL="800100" lvl="1" indent="-342900" algn="l">
              <a:buFont typeface="Arial" panose="020B0604020202020204" pitchFamily="34" charset="0"/>
              <a:buChar char="•"/>
            </a:pPr>
            <a:r>
              <a:rPr lang="en-US" dirty="0"/>
              <a:t>Working Student (Apr 18 – Aug 19)</a:t>
            </a:r>
          </a:p>
          <a:p>
            <a:pPr marL="1257300" lvl="2" indent="-342900" algn="l">
              <a:buFont typeface="Arial" panose="020B0604020202020204" pitchFamily="34" charset="0"/>
              <a:buChar char="•"/>
            </a:pPr>
            <a:r>
              <a:rPr lang="en-US" dirty="0"/>
              <a:t>Implementation of the latest 5G/NR standards into the 5G system simulator.</a:t>
            </a:r>
          </a:p>
          <a:p>
            <a:pPr marL="800100" lvl="1" indent="-342900" algn="l">
              <a:buFont typeface="Arial" panose="020B0604020202020204" pitchFamily="34" charset="0"/>
              <a:buChar char="•"/>
            </a:pPr>
            <a:r>
              <a:rPr lang="en-US" dirty="0"/>
              <a:t>Internship (Aug 18 – Oct 18)</a:t>
            </a:r>
          </a:p>
          <a:p>
            <a:pPr marL="1257300" lvl="2" indent="-342900" algn="l">
              <a:buFont typeface="Arial" panose="020B0604020202020204" pitchFamily="34" charset="0"/>
              <a:buChar char="•"/>
            </a:pPr>
            <a:r>
              <a:rPr lang="en-US" dirty="0"/>
              <a:t>Design and implementation of 5G-V2X Communication </a:t>
            </a:r>
          </a:p>
          <a:p>
            <a:pPr marL="1257300" lvl="2" indent="-342900" algn="l">
              <a:buFont typeface="Arial" panose="020B0604020202020204" pitchFamily="34" charset="0"/>
              <a:buChar char="•"/>
            </a:pPr>
            <a:r>
              <a:rPr lang="en-US" dirty="0"/>
              <a:t>Protocol Stack design(PHY, MAC, RLC, PDCP, RRC layers) for V2X.</a:t>
            </a:r>
          </a:p>
          <a:p>
            <a:pPr marL="800100" lvl="1" indent="-342900" algn="l">
              <a:buFont typeface="Arial" panose="020B0604020202020204" pitchFamily="34" charset="0"/>
              <a:buChar char="•"/>
            </a:pPr>
            <a:r>
              <a:rPr lang="en-US" dirty="0"/>
              <a:t>Master Thesis Project (Aug 19 – Mar 20)</a:t>
            </a:r>
          </a:p>
          <a:p>
            <a:pPr marL="800100" lvl="1" indent="-342900" algn="l">
              <a:buFont typeface="Arial" panose="020B0604020202020204" pitchFamily="34" charset="0"/>
              <a:buChar char="•"/>
            </a:pPr>
            <a:r>
              <a:rPr lang="en-US" dirty="0"/>
              <a:t>Software/Research Engineer (Apr 20 – July 20)</a:t>
            </a:r>
          </a:p>
          <a:p>
            <a:pPr marL="1257300" lvl="2" indent="-342900" algn="l">
              <a:buFont typeface="Arial" panose="020B0604020202020204" pitchFamily="34" charset="0"/>
              <a:buChar char="•"/>
            </a:pPr>
            <a:r>
              <a:rPr lang="en-US" dirty="0"/>
              <a:t>Developing system and link-level standard-compliant simulation tools. Participating on research activities and actively taking part in 3GPP RAN1 standardization process.</a:t>
            </a:r>
          </a:p>
          <a:p>
            <a:pPr marL="1257300" lvl="2" indent="-342900" algn="l">
              <a:buFont typeface="Arial" panose="020B0604020202020204" pitchFamily="34" charset="0"/>
              <a:buChar char="•"/>
            </a:pPr>
            <a:r>
              <a:rPr lang="en-US" dirty="0"/>
              <a:t>Simulation automation</a:t>
            </a:r>
          </a:p>
          <a:p>
            <a:pPr marL="1714500" lvl="3" indent="-342900" algn="l">
              <a:buFont typeface="Arial" panose="020B0604020202020204" pitchFamily="34" charset="0"/>
              <a:buChar char="•"/>
            </a:pPr>
            <a:r>
              <a:rPr lang="en-US" dirty="0"/>
              <a:t>Docker orchestration.</a:t>
            </a:r>
          </a:p>
          <a:p>
            <a:pPr marL="1714500" lvl="3" indent="-342900" algn="l">
              <a:buFont typeface="Arial" panose="020B0604020202020204" pitchFamily="34" charset="0"/>
              <a:buChar char="•"/>
            </a:pPr>
            <a:r>
              <a:rPr lang="en-US" dirty="0"/>
              <a:t>Distributed job queue.</a:t>
            </a:r>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lvl="3" algn="l"/>
            <a:endParaRPr lang="en-US" dirty="0"/>
          </a:p>
          <a:p>
            <a:pPr marL="1257300" lvl="2" indent="-342900" algn="l">
              <a:buFont typeface="Arial" panose="020B0604020202020204" pitchFamily="34" charset="0"/>
              <a:buChar char="•"/>
            </a:pPr>
            <a:endParaRPr lang="en-US" dirty="0"/>
          </a:p>
          <a:p>
            <a:pPr marL="1257300" lvl="2"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p:txBody>
      </p:sp>
    </p:spTree>
    <p:extLst>
      <p:ext uri="{BB962C8B-B14F-4D97-AF65-F5344CB8AC3E}">
        <p14:creationId xmlns:p14="http://schemas.microsoft.com/office/powerpoint/2010/main" val="3328522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Projects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7"/>
            <a:ext cx="6642354" cy="106070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Software Defined Networks (Summer 18)</a:t>
            </a:r>
          </a:p>
          <a:p>
            <a:pPr marL="800100" lvl="1" indent="-342900" algn="l">
              <a:buFont typeface="Arial" panose="020B0604020202020204" pitchFamily="34" charset="0"/>
              <a:buChar char="•"/>
            </a:pPr>
            <a:r>
              <a:rPr lang="en-US" dirty="0"/>
              <a:t> Measurement-based QoS mechanisms</a:t>
            </a:r>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lvl="3" algn="l"/>
            <a:endParaRPr lang="en-US" dirty="0"/>
          </a:p>
          <a:p>
            <a:pPr marL="1257300" lvl="2" indent="-342900" algn="l">
              <a:buFont typeface="Arial" panose="020B0604020202020204" pitchFamily="34" charset="0"/>
              <a:buChar char="•"/>
            </a:pPr>
            <a:endParaRPr lang="en-US" dirty="0"/>
          </a:p>
          <a:p>
            <a:pPr marL="1257300" lvl="2"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p:txBody>
      </p:sp>
      <p:pic>
        <p:nvPicPr>
          <p:cNvPr id="4" name="Content Placeholder 3">
            <a:extLst>
              <a:ext uri="{FF2B5EF4-FFF2-40B4-BE49-F238E27FC236}">
                <a16:creationId xmlns:a16="http://schemas.microsoft.com/office/drawing/2014/main" id="{52D86644-3323-6749-A220-0B91DD7E7C95}"/>
              </a:ext>
            </a:extLst>
          </p:cNvPr>
          <p:cNvPicPr>
            <a:picLocks noChangeAspect="1"/>
          </p:cNvPicPr>
          <p:nvPr/>
        </p:nvPicPr>
        <p:blipFill>
          <a:blip r:embed="rId3"/>
          <a:stretch>
            <a:fillRect/>
          </a:stretch>
        </p:blipFill>
        <p:spPr>
          <a:xfrm>
            <a:off x="880485" y="2072640"/>
            <a:ext cx="5365379" cy="3949515"/>
          </a:xfrm>
          <a:prstGeom prst="rect">
            <a:avLst/>
          </a:prstGeom>
          <a:ln w="38100" cap="sq">
            <a:solidFill>
              <a:schemeClr val="accent1"/>
            </a:solidFill>
            <a:prstDash val="solid"/>
            <a:miter lim="800000"/>
          </a:ln>
          <a:effectLst>
            <a:outerShdw blurRad="50800" dist="38100" dir="2700000" algn="tl" rotWithShape="0">
              <a:srgbClr val="000000">
                <a:alpha val="43000"/>
              </a:srgbClr>
            </a:outerShdw>
          </a:effectLst>
        </p:spPr>
      </p:pic>
      <p:pic>
        <p:nvPicPr>
          <p:cNvPr id="7" name="Picture 2" descr="Image result for lego nxt self balancing robot">
            <a:extLst>
              <a:ext uri="{FF2B5EF4-FFF2-40B4-BE49-F238E27FC236}">
                <a16:creationId xmlns:a16="http://schemas.microsoft.com/office/drawing/2014/main" id="{AAEC2C25-B016-5544-923E-EA10F70F84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9885" y="2923278"/>
            <a:ext cx="2324158" cy="3098877"/>
          </a:xfrm>
          <a:prstGeom prst="rect">
            <a:avLst/>
          </a:prstGeom>
          <a:ln w="38100" cap="sq">
            <a:solidFill>
              <a:schemeClr val="accent1"/>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2" name="Dikdörtgen 1">
            <a:extLst>
              <a:ext uri="{FF2B5EF4-FFF2-40B4-BE49-F238E27FC236}">
                <a16:creationId xmlns:a16="http://schemas.microsoft.com/office/drawing/2014/main" id="{9A72A0FA-E62A-0240-B3B1-E48306583269}"/>
              </a:ext>
            </a:extLst>
          </p:cNvPr>
          <p:cNvSpPr/>
          <p:nvPr/>
        </p:nvSpPr>
        <p:spPr>
          <a:xfrm>
            <a:off x="799713" y="6239121"/>
            <a:ext cx="4886712" cy="369332"/>
          </a:xfrm>
          <a:prstGeom prst="rect">
            <a:avLst/>
          </a:prstGeom>
        </p:spPr>
        <p:txBody>
          <a:bodyPr wrap="square">
            <a:spAutoFit/>
          </a:bodyPr>
          <a:lstStyle/>
          <a:p>
            <a:r>
              <a:rPr lang="en-US" dirty="0"/>
              <a:t>Source: https://</a:t>
            </a:r>
            <a:r>
              <a:rPr lang="en-US" dirty="0" err="1"/>
              <a:t>github.com</a:t>
            </a:r>
            <a:r>
              <a:rPr lang="en-US" dirty="0"/>
              <a:t>/</a:t>
            </a:r>
            <a:r>
              <a:rPr lang="en-US" dirty="0" err="1"/>
              <a:t>gundoganalperen</a:t>
            </a:r>
            <a:r>
              <a:rPr lang="en-US" dirty="0"/>
              <a:t>/</a:t>
            </a:r>
          </a:p>
        </p:txBody>
      </p:sp>
    </p:spTree>
    <p:extLst>
      <p:ext uri="{BB962C8B-B14F-4D97-AF65-F5344CB8AC3E}">
        <p14:creationId xmlns:p14="http://schemas.microsoft.com/office/powerpoint/2010/main" val="29491564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Projects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7"/>
            <a:ext cx="6642354" cy="106070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Wireless Sensor Networks (Winter 18)</a:t>
            </a:r>
          </a:p>
          <a:p>
            <a:pPr marL="800100" lvl="1" indent="-342900" algn="l">
              <a:buFont typeface="Arial" panose="020B0604020202020204" pitchFamily="34" charset="0"/>
              <a:buChar char="•"/>
            </a:pPr>
            <a:r>
              <a:rPr lang="en-US" dirty="0"/>
              <a:t>Intelligent Transportation System with Wireless Sensor Networks</a:t>
            </a:r>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algn="l"/>
            <a:endParaRPr lang="en-US" dirty="0"/>
          </a:p>
          <a:p>
            <a:pPr marL="800100" lvl="1" indent="-342900" algn="l">
              <a:buFont typeface="Arial" panose="020B0604020202020204" pitchFamily="34" charset="0"/>
              <a:buChar char="•"/>
            </a:pPr>
            <a:endParaRPr lang="en-US" dirty="0"/>
          </a:p>
        </p:txBody>
      </p:sp>
      <p:sp>
        <p:nvSpPr>
          <p:cNvPr id="8" name="Dikdörtgen 7">
            <a:extLst>
              <a:ext uri="{FF2B5EF4-FFF2-40B4-BE49-F238E27FC236}">
                <a16:creationId xmlns:a16="http://schemas.microsoft.com/office/drawing/2014/main" id="{4171DE25-C1FD-5C4E-BA77-C3C503F15922}"/>
              </a:ext>
            </a:extLst>
          </p:cNvPr>
          <p:cNvSpPr/>
          <p:nvPr/>
        </p:nvSpPr>
        <p:spPr>
          <a:xfrm>
            <a:off x="799713" y="6239121"/>
            <a:ext cx="4886712" cy="369332"/>
          </a:xfrm>
          <a:prstGeom prst="rect">
            <a:avLst/>
          </a:prstGeom>
        </p:spPr>
        <p:txBody>
          <a:bodyPr wrap="square">
            <a:spAutoFit/>
          </a:bodyPr>
          <a:lstStyle/>
          <a:p>
            <a:r>
              <a:rPr lang="en-US" dirty="0"/>
              <a:t>Source: https://</a:t>
            </a:r>
            <a:r>
              <a:rPr lang="en-US" dirty="0" err="1"/>
              <a:t>github.com</a:t>
            </a:r>
            <a:r>
              <a:rPr lang="en-US" dirty="0"/>
              <a:t>/</a:t>
            </a:r>
            <a:r>
              <a:rPr lang="en-US" dirty="0" err="1"/>
              <a:t>gundoganalperen</a:t>
            </a:r>
            <a:r>
              <a:rPr lang="en-US" dirty="0"/>
              <a:t>/</a:t>
            </a:r>
          </a:p>
        </p:txBody>
      </p:sp>
      <p:pic>
        <p:nvPicPr>
          <p:cNvPr id="1028" name="Picture 4">
            <a:extLst>
              <a:ext uri="{FF2B5EF4-FFF2-40B4-BE49-F238E27FC236}">
                <a16:creationId xmlns:a16="http://schemas.microsoft.com/office/drawing/2014/main" id="{649298BC-055B-8742-BE29-ED6F677782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432" y="2184336"/>
            <a:ext cx="7189931" cy="366172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32C6F159-73F1-C44A-BDED-B077B143A0B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820" t="-575" r="20312" b="2542"/>
          <a:stretch/>
        </p:blipFill>
        <p:spPr bwMode="auto">
          <a:xfrm>
            <a:off x="7629526" y="2523964"/>
            <a:ext cx="4456255" cy="3322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4502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Projects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7"/>
            <a:ext cx="9352026" cy="120262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Research Proposal (Winter 18)</a:t>
            </a:r>
          </a:p>
          <a:p>
            <a:pPr marL="800100" lvl="1" indent="-342900" algn="l">
              <a:buFont typeface="Arial" panose="020B0604020202020204" pitchFamily="34" charset="0"/>
              <a:buChar char="•"/>
            </a:pPr>
            <a:r>
              <a:rPr lang="en-US" dirty="0"/>
              <a:t>Deep Reinforcement Learning based Resource Management for Cellular Vehicle-to-Vehicle Communication(C-V2V)</a:t>
            </a:r>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algn="l"/>
            <a:endParaRPr lang="en-US" dirty="0"/>
          </a:p>
          <a:p>
            <a:pPr marL="800100" lvl="1" indent="-342900" algn="l">
              <a:buFont typeface="Arial" panose="020B0604020202020204" pitchFamily="34" charset="0"/>
              <a:buChar char="•"/>
            </a:pPr>
            <a:endParaRPr lang="en-US" dirty="0"/>
          </a:p>
        </p:txBody>
      </p:sp>
      <p:sp>
        <p:nvSpPr>
          <p:cNvPr id="9" name="Alt Başlık 4">
            <a:extLst>
              <a:ext uri="{FF2B5EF4-FFF2-40B4-BE49-F238E27FC236}">
                <a16:creationId xmlns:a16="http://schemas.microsoft.com/office/drawing/2014/main" id="{A46A2DF9-E1BB-B041-BAA6-D8DDEDB894D4}"/>
              </a:ext>
            </a:extLst>
          </p:cNvPr>
          <p:cNvSpPr txBox="1">
            <a:spLocks/>
          </p:cNvSpPr>
          <p:nvPr/>
        </p:nvSpPr>
        <p:spPr>
          <a:xfrm>
            <a:off x="477774" y="2407350"/>
            <a:ext cx="9352026" cy="24075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Training about AI</a:t>
            </a:r>
          </a:p>
          <a:p>
            <a:pPr marL="800100" lvl="1" indent="-342900" algn="l">
              <a:buFont typeface="Arial" panose="020B0604020202020204" pitchFamily="34" charset="0"/>
              <a:buChar char="•"/>
            </a:pPr>
            <a:r>
              <a:rPr lang="en-US" dirty="0"/>
              <a:t>Machine Learning for Communications</a:t>
            </a:r>
          </a:p>
          <a:p>
            <a:pPr marL="800100" lvl="1" indent="-342900" algn="l">
              <a:buFont typeface="Arial" panose="020B0604020202020204" pitchFamily="34" charset="0"/>
              <a:buChar char="•"/>
            </a:pPr>
            <a:r>
              <a:rPr lang="en-US" dirty="0"/>
              <a:t>Approximate Dynamic Programming and Reinforcement Learning</a:t>
            </a:r>
          </a:p>
          <a:p>
            <a:pPr marL="800100" lvl="1" indent="-342900" algn="l">
              <a:buFont typeface="Arial" panose="020B0604020202020204" pitchFamily="34" charset="0"/>
              <a:buChar char="•"/>
            </a:pPr>
            <a:r>
              <a:rPr lang="en-US" dirty="0"/>
              <a:t>Applied Reinforcement Learning</a:t>
            </a:r>
          </a:p>
          <a:p>
            <a:pPr marL="800100" lvl="1" indent="-342900" algn="l">
              <a:buFont typeface="Arial" panose="020B0604020202020204" pitchFamily="34" charset="0"/>
              <a:buChar char="•"/>
            </a:pPr>
            <a:r>
              <a:rPr lang="en-US" dirty="0"/>
              <a:t>Neural Networks and Deep Learning (Coursera)</a:t>
            </a:r>
          </a:p>
          <a:p>
            <a:pPr marL="800100" lvl="1" indent="-342900" algn="l">
              <a:buFont typeface="Arial" panose="020B0604020202020204" pitchFamily="34" charset="0"/>
              <a:buChar char="•"/>
            </a:pPr>
            <a:r>
              <a:rPr lang="en-US" dirty="0"/>
              <a:t>Improving Deep Neural Networks: Hyperparameter tuning, Regularization and Optimization (Coursera)</a:t>
            </a:r>
          </a:p>
          <a:p>
            <a:pPr algn="l"/>
            <a:endParaRPr lang="en-US" dirty="0"/>
          </a:p>
          <a:p>
            <a:pPr marL="800100" lvl="1" indent="-342900" algn="l">
              <a:buFont typeface="Arial" panose="020B0604020202020204" pitchFamily="34" charset="0"/>
              <a:buChar char="•"/>
            </a:pPr>
            <a:endParaRPr lang="en-US" dirty="0"/>
          </a:p>
        </p:txBody>
      </p:sp>
    </p:spTree>
    <p:extLst>
      <p:ext uri="{BB962C8B-B14F-4D97-AF65-F5344CB8AC3E}">
        <p14:creationId xmlns:p14="http://schemas.microsoft.com/office/powerpoint/2010/main" val="676189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Projects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7"/>
            <a:ext cx="9352026" cy="120262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Applied Reinforcement Learning (Summer 19)</a:t>
            </a:r>
          </a:p>
          <a:p>
            <a:pPr marL="800100" lvl="1" indent="-342900" algn="l">
              <a:buFont typeface="Arial" panose="020B0604020202020204" pitchFamily="34" charset="0"/>
              <a:buChar char="•"/>
            </a:pPr>
            <a:r>
              <a:rPr lang="tr-TR" dirty="0"/>
              <a:t>LIDAR </a:t>
            </a:r>
            <a:r>
              <a:rPr lang="tr-TR" dirty="0" err="1"/>
              <a:t>based</a:t>
            </a:r>
            <a:r>
              <a:rPr lang="tr-TR" dirty="0"/>
              <a:t> </a:t>
            </a:r>
            <a:r>
              <a:rPr lang="tr-TR" dirty="0" err="1"/>
              <a:t>Obstacle</a:t>
            </a:r>
            <a:r>
              <a:rPr lang="tr-TR" dirty="0"/>
              <a:t> </a:t>
            </a:r>
            <a:r>
              <a:rPr lang="tr-TR" dirty="0" err="1"/>
              <a:t>Avoidance</a:t>
            </a:r>
            <a:r>
              <a:rPr lang="tr-TR" dirty="0"/>
              <a:t> </a:t>
            </a:r>
            <a:r>
              <a:rPr lang="tr-TR" dirty="0" err="1"/>
              <a:t>with</a:t>
            </a:r>
            <a:r>
              <a:rPr lang="tr-TR" dirty="0"/>
              <a:t> </a:t>
            </a:r>
            <a:r>
              <a:rPr lang="tr-TR" dirty="0" err="1"/>
              <a:t>Reinforcement</a:t>
            </a:r>
            <a:r>
              <a:rPr lang="tr-TR" dirty="0"/>
              <a:t> Learning </a:t>
            </a:r>
            <a:r>
              <a:rPr lang="tr-TR" dirty="0" err="1"/>
              <a:t>using</a:t>
            </a:r>
            <a:r>
              <a:rPr lang="tr-TR" dirty="0"/>
              <a:t> </a:t>
            </a:r>
            <a:r>
              <a:rPr lang="tr-TR" dirty="0" err="1"/>
              <a:t>Turtlebot</a:t>
            </a:r>
            <a:endParaRPr lang="en-US" dirty="0"/>
          </a:p>
          <a:p>
            <a:pPr marL="800100" lvl="1" indent="-342900" algn="l">
              <a:buFont typeface="Arial" panose="020B0604020202020204" pitchFamily="34" charset="0"/>
              <a:buChar char="•"/>
            </a:pPr>
            <a:endParaRPr lang="en-US" dirty="0"/>
          </a:p>
          <a:p>
            <a:pPr algn="l"/>
            <a:endParaRPr lang="en-US" dirty="0"/>
          </a:p>
          <a:p>
            <a:pPr marL="800100" lvl="1" indent="-342900" algn="l">
              <a:buFont typeface="Arial" panose="020B0604020202020204" pitchFamily="34" charset="0"/>
              <a:buChar char="•"/>
            </a:pPr>
            <a:endParaRPr lang="en-US" dirty="0"/>
          </a:p>
        </p:txBody>
      </p:sp>
      <p:sp>
        <p:nvSpPr>
          <p:cNvPr id="8" name="Dikdörtgen 7">
            <a:extLst>
              <a:ext uri="{FF2B5EF4-FFF2-40B4-BE49-F238E27FC236}">
                <a16:creationId xmlns:a16="http://schemas.microsoft.com/office/drawing/2014/main" id="{4171DE25-C1FD-5C4E-BA77-C3C503F15922}"/>
              </a:ext>
            </a:extLst>
          </p:cNvPr>
          <p:cNvSpPr/>
          <p:nvPr/>
        </p:nvSpPr>
        <p:spPr>
          <a:xfrm>
            <a:off x="799713" y="6239121"/>
            <a:ext cx="4886712" cy="369332"/>
          </a:xfrm>
          <a:prstGeom prst="rect">
            <a:avLst/>
          </a:prstGeom>
        </p:spPr>
        <p:txBody>
          <a:bodyPr wrap="square">
            <a:spAutoFit/>
          </a:bodyPr>
          <a:lstStyle/>
          <a:p>
            <a:r>
              <a:rPr lang="en-US" dirty="0"/>
              <a:t>Source: https://</a:t>
            </a:r>
            <a:r>
              <a:rPr lang="en-US" dirty="0" err="1"/>
              <a:t>github.com</a:t>
            </a:r>
            <a:r>
              <a:rPr lang="en-US" dirty="0"/>
              <a:t>/</a:t>
            </a:r>
            <a:r>
              <a:rPr lang="en-US" dirty="0" err="1"/>
              <a:t>gundoganalperen</a:t>
            </a:r>
            <a:r>
              <a:rPr lang="en-US" dirty="0"/>
              <a:t>/</a:t>
            </a:r>
          </a:p>
        </p:txBody>
      </p:sp>
      <p:pic>
        <p:nvPicPr>
          <p:cNvPr id="3" name="Resim 2" descr="saat içeren bir resim&#10;&#10;Açıklama otomatik olarak oluşturuldu">
            <a:extLst>
              <a:ext uri="{FF2B5EF4-FFF2-40B4-BE49-F238E27FC236}">
                <a16:creationId xmlns:a16="http://schemas.microsoft.com/office/drawing/2014/main" id="{BB986601-EF3E-0644-8314-2620753242C6}"/>
              </a:ext>
            </a:extLst>
          </p:cNvPr>
          <p:cNvPicPr>
            <a:picLocks noChangeAspect="1"/>
          </p:cNvPicPr>
          <p:nvPr/>
        </p:nvPicPr>
        <p:blipFill>
          <a:blip r:embed="rId3"/>
          <a:stretch>
            <a:fillRect/>
          </a:stretch>
        </p:blipFill>
        <p:spPr>
          <a:xfrm>
            <a:off x="639598" y="2214563"/>
            <a:ext cx="3728816" cy="3514067"/>
          </a:xfrm>
          <a:prstGeom prst="rect">
            <a:avLst/>
          </a:prstGeom>
        </p:spPr>
      </p:pic>
      <p:pic>
        <p:nvPicPr>
          <p:cNvPr id="7" name="Resim 6">
            <a:extLst>
              <a:ext uri="{FF2B5EF4-FFF2-40B4-BE49-F238E27FC236}">
                <a16:creationId xmlns:a16="http://schemas.microsoft.com/office/drawing/2014/main" id="{A94C382B-3C1E-484F-878F-40CC40B84A04}"/>
              </a:ext>
            </a:extLst>
          </p:cNvPr>
          <p:cNvPicPr>
            <a:picLocks noChangeAspect="1"/>
          </p:cNvPicPr>
          <p:nvPr/>
        </p:nvPicPr>
        <p:blipFill>
          <a:blip r:embed="rId4"/>
          <a:stretch>
            <a:fillRect/>
          </a:stretch>
        </p:blipFill>
        <p:spPr>
          <a:xfrm>
            <a:off x="5153787" y="2195213"/>
            <a:ext cx="6297179" cy="3533417"/>
          </a:xfrm>
          <a:prstGeom prst="rect">
            <a:avLst/>
          </a:prstGeom>
        </p:spPr>
      </p:pic>
    </p:spTree>
    <p:extLst>
      <p:ext uri="{BB962C8B-B14F-4D97-AF65-F5344CB8AC3E}">
        <p14:creationId xmlns:p14="http://schemas.microsoft.com/office/powerpoint/2010/main" val="112164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lt Başlık 4">
            <a:extLst>
              <a:ext uri="{FF2B5EF4-FFF2-40B4-BE49-F238E27FC236}">
                <a16:creationId xmlns:a16="http://schemas.microsoft.com/office/drawing/2014/main" id="{7A922335-F6A3-B945-AB78-36C3B09D8522}"/>
              </a:ext>
            </a:extLst>
          </p:cNvPr>
          <p:cNvSpPr>
            <a:spLocks noGrp="1"/>
          </p:cNvSpPr>
          <p:nvPr>
            <p:ph type="subTitle" idx="1"/>
          </p:nvPr>
        </p:nvSpPr>
        <p:spPr>
          <a:xfrm>
            <a:off x="477774" y="434213"/>
            <a:ext cx="5313426" cy="577723"/>
          </a:xfrm>
        </p:spPr>
        <p:txBody>
          <a:bodyPr>
            <a:normAutofit lnSpcReduction="10000"/>
          </a:bodyPr>
          <a:lstStyle/>
          <a:p>
            <a:pPr algn="l"/>
            <a:r>
              <a:rPr lang="en-US" sz="3600" dirty="0"/>
              <a:t>Master Thesis</a:t>
            </a:r>
          </a:p>
          <a:p>
            <a:pPr marL="800100" lvl="1" indent="-342900" algn="l">
              <a:buFont typeface="Arial" panose="020B0604020202020204" pitchFamily="34" charset="0"/>
              <a:buChar char="•"/>
            </a:pPr>
            <a:endParaRPr lang="en-US" dirty="0"/>
          </a:p>
        </p:txBody>
      </p:sp>
      <p:sp>
        <p:nvSpPr>
          <p:cNvPr id="6" name="Alt Başlık 4">
            <a:extLst>
              <a:ext uri="{FF2B5EF4-FFF2-40B4-BE49-F238E27FC236}">
                <a16:creationId xmlns:a16="http://schemas.microsoft.com/office/drawing/2014/main" id="{93F8B60B-6C1C-FD43-8977-0854A844132A}"/>
              </a:ext>
            </a:extLst>
          </p:cNvPr>
          <p:cNvSpPr txBox="1">
            <a:spLocks/>
          </p:cNvSpPr>
          <p:nvPr/>
        </p:nvSpPr>
        <p:spPr>
          <a:xfrm>
            <a:off x="477774" y="1011936"/>
            <a:ext cx="10985356" cy="3319196"/>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n-US" dirty="0"/>
              <a:t>Distributed Resource Allocation with Multi-Agent Deep Reinforcement Learning for 5G-V2V Communication</a:t>
            </a:r>
          </a:p>
          <a:p>
            <a:pPr marL="800100" lvl="1" indent="-342900" algn="l">
              <a:buFont typeface="Arial" panose="020B0604020202020204" pitchFamily="34" charset="0"/>
              <a:buChar char="•"/>
            </a:pPr>
            <a:r>
              <a:rPr lang="en-US" dirty="0"/>
              <a:t>Autonomous resource allocation in the absence of a base station. Each vehicle is a learning agent.</a:t>
            </a:r>
          </a:p>
          <a:p>
            <a:pPr marL="800100" lvl="1" indent="-342900" algn="l">
              <a:buFont typeface="Arial" panose="020B0604020202020204" pitchFamily="34" charset="0"/>
              <a:buChar char="•"/>
            </a:pPr>
            <a:r>
              <a:rPr lang="en-US" dirty="0"/>
              <a:t>Goal: Perform joint/cooperative behavior in a distributed fashion to utilize packet reception ratio.</a:t>
            </a:r>
          </a:p>
          <a:p>
            <a:pPr marL="800100" lvl="1" indent="-342900" algn="l">
              <a:buFont typeface="Arial" panose="020B0604020202020204" pitchFamily="34" charset="0"/>
              <a:buChar char="•"/>
            </a:pPr>
            <a:r>
              <a:rPr lang="en-US" dirty="0"/>
              <a:t>Research Status</a:t>
            </a:r>
          </a:p>
          <a:p>
            <a:pPr marL="1257300" lvl="2" indent="-342900" algn="l">
              <a:buFont typeface="Arial" panose="020B0604020202020204" pitchFamily="34" charset="0"/>
              <a:buChar char="•"/>
            </a:pPr>
            <a:r>
              <a:rPr lang="tr-TR" dirty="0"/>
              <a:t>Workshop </a:t>
            </a:r>
            <a:r>
              <a:rPr lang="en-US" dirty="0"/>
              <a:t>“</a:t>
            </a:r>
            <a:r>
              <a:rPr lang="tr-TR" dirty="0"/>
              <a:t>Machine </a:t>
            </a:r>
            <a:r>
              <a:rPr lang="tr-TR" dirty="0" err="1"/>
              <a:t>learning</a:t>
            </a:r>
            <a:r>
              <a:rPr lang="tr-TR" dirty="0"/>
              <a:t> in </a:t>
            </a:r>
            <a:r>
              <a:rPr lang="tr-TR" dirty="0" err="1"/>
              <a:t>the</a:t>
            </a:r>
            <a:r>
              <a:rPr lang="tr-TR" dirty="0"/>
              <a:t> </a:t>
            </a:r>
            <a:r>
              <a:rPr lang="tr-TR" dirty="0" err="1"/>
              <a:t>context</a:t>
            </a:r>
            <a:r>
              <a:rPr lang="tr-TR" dirty="0"/>
              <a:t> of </a:t>
            </a:r>
            <a:r>
              <a:rPr lang="tr-TR" dirty="0" err="1"/>
              <a:t>communication</a:t>
            </a:r>
            <a:r>
              <a:rPr lang="tr-TR" dirty="0"/>
              <a:t> </a:t>
            </a:r>
            <a:r>
              <a:rPr lang="tr-TR" dirty="0" err="1"/>
              <a:t>networks</a:t>
            </a:r>
            <a:r>
              <a:rPr lang="en-US" dirty="0"/>
              <a:t>” at TUM (21.02.2020)</a:t>
            </a:r>
          </a:p>
          <a:p>
            <a:pPr marL="1714500" lvl="3" indent="-342900" algn="l">
              <a:buFont typeface="Arial" panose="020B0604020202020204" pitchFamily="34" charset="0"/>
              <a:buChar char="•"/>
            </a:pPr>
            <a:r>
              <a:rPr lang="en-US" dirty="0">
                <a:hlinkClick r:id="rId3"/>
              </a:rPr>
              <a:t>https://mlkuvs.lkn.ei.tum.de</a:t>
            </a:r>
            <a:endParaRPr lang="en-US" dirty="0"/>
          </a:p>
          <a:p>
            <a:pPr marL="1257300" lvl="2" indent="-342900" algn="l">
              <a:buFont typeface="Arial" panose="020B0604020202020204" pitchFamily="34" charset="0"/>
              <a:buChar char="•"/>
            </a:pPr>
            <a:r>
              <a:rPr lang="en-US" dirty="0" err="1"/>
              <a:t>Mobihoc</a:t>
            </a:r>
            <a:r>
              <a:rPr lang="en-US" dirty="0"/>
              <a:t> 2020 (submitted)</a:t>
            </a:r>
          </a:p>
          <a:p>
            <a:pPr marL="1257300" lvl="2" indent="-342900" algn="l">
              <a:buFont typeface="Arial" panose="020B0604020202020204" pitchFamily="34" charset="0"/>
              <a:buChar char="•"/>
            </a:pPr>
            <a:r>
              <a:rPr lang="en-US" dirty="0"/>
              <a:t>IEEE Transactions on vehicular communication (Expected)</a:t>
            </a:r>
          </a:p>
          <a:p>
            <a:pPr marL="1257300" lvl="2" indent="-342900" algn="l">
              <a:buFont typeface="Arial" panose="020B0604020202020204" pitchFamily="34" charset="0"/>
              <a:buChar char="•"/>
            </a:pPr>
            <a:endParaRPr lang="en-US" dirty="0"/>
          </a:p>
          <a:p>
            <a:pPr marL="1714500" lvl="3" indent="-342900" algn="l">
              <a:buFont typeface="Arial" panose="020B0604020202020204" pitchFamily="34" charset="0"/>
              <a:buChar char="•"/>
            </a:pPr>
            <a:endParaRPr lang="en-US" dirty="0"/>
          </a:p>
          <a:p>
            <a:pPr marL="1257300" lvl="2"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a:p>
            <a:pPr marL="800100" lvl="1" indent="-342900" algn="l">
              <a:buFont typeface="Arial" panose="020B0604020202020204" pitchFamily="34" charset="0"/>
              <a:buChar char="•"/>
            </a:pPr>
            <a:endParaRPr lang="en-US" dirty="0"/>
          </a:p>
        </p:txBody>
      </p:sp>
      <p:grpSp>
        <p:nvGrpSpPr>
          <p:cNvPr id="7" name="Grup 6">
            <a:extLst>
              <a:ext uri="{FF2B5EF4-FFF2-40B4-BE49-F238E27FC236}">
                <a16:creationId xmlns:a16="http://schemas.microsoft.com/office/drawing/2014/main" id="{C07A51AA-491A-B54D-BA60-9CF4A33DC3F3}"/>
              </a:ext>
            </a:extLst>
          </p:cNvPr>
          <p:cNvGrpSpPr/>
          <p:nvPr/>
        </p:nvGrpSpPr>
        <p:grpSpPr>
          <a:xfrm>
            <a:off x="2095721" y="4331132"/>
            <a:ext cx="8444166" cy="2225176"/>
            <a:chOff x="358775" y="4140525"/>
            <a:chExt cx="8444166" cy="2225176"/>
          </a:xfrm>
        </p:grpSpPr>
        <p:pic>
          <p:nvPicPr>
            <p:cNvPr id="8" name="Resim 7">
              <a:extLst>
                <a:ext uri="{FF2B5EF4-FFF2-40B4-BE49-F238E27FC236}">
                  <a16:creationId xmlns:a16="http://schemas.microsoft.com/office/drawing/2014/main" id="{7CECC116-7B16-8348-A8E8-52EFC6E31D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775" y="4140525"/>
              <a:ext cx="7413625" cy="2225176"/>
            </a:xfrm>
            <a:prstGeom prst="rect">
              <a:avLst/>
            </a:prstGeom>
          </p:spPr>
        </p:pic>
        <p:sp>
          <p:nvSpPr>
            <p:cNvPr id="10" name="Metin kutusu 9">
              <a:extLst>
                <a:ext uri="{FF2B5EF4-FFF2-40B4-BE49-F238E27FC236}">
                  <a16:creationId xmlns:a16="http://schemas.microsoft.com/office/drawing/2014/main" id="{71BFFA9C-2FD3-2C4B-8885-FE67D14B6A93}"/>
                </a:ext>
              </a:extLst>
            </p:cNvPr>
            <p:cNvSpPr txBox="1"/>
            <p:nvPr/>
          </p:nvSpPr>
          <p:spPr>
            <a:xfrm>
              <a:off x="7834406" y="4216753"/>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1</a:t>
              </a:r>
            </a:p>
          </p:txBody>
        </p:sp>
        <p:sp>
          <p:nvSpPr>
            <p:cNvPr id="11" name="Metin kutusu 10">
              <a:extLst>
                <a:ext uri="{FF2B5EF4-FFF2-40B4-BE49-F238E27FC236}">
                  <a16:creationId xmlns:a16="http://schemas.microsoft.com/office/drawing/2014/main" id="{16D71727-C971-F543-BB61-3D1AB3BC7E90}"/>
                </a:ext>
              </a:extLst>
            </p:cNvPr>
            <p:cNvSpPr txBox="1"/>
            <p:nvPr/>
          </p:nvSpPr>
          <p:spPr>
            <a:xfrm>
              <a:off x="7834405" y="4640858"/>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2</a:t>
              </a:r>
            </a:p>
          </p:txBody>
        </p:sp>
        <p:sp>
          <p:nvSpPr>
            <p:cNvPr id="12" name="Metin kutusu 11">
              <a:extLst>
                <a:ext uri="{FF2B5EF4-FFF2-40B4-BE49-F238E27FC236}">
                  <a16:creationId xmlns:a16="http://schemas.microsoft.com/office/drawing/2014/main" id="{22A4F5D3-7892-4D44-8153-D43940DA25FE}"/>
                </a:ext>
              </a:extLst>
            </p:cNvPr>
            <p:cNvSpPr txBox="1"/>
            <p:nvPr/>
          </p:nvSpPr>
          <p:spPr>
            <a:xfrm>
              <a:off x="7834405" y="5114613"/>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a:t>
              </a:r>
              <a:r>
                <a:rPr lang="en-US" sz="1200" dirty="0">
                  <a:latin typeface="+mn-lt"/>
                  <a:cs typeface="+mn-cs"/>
                </a:rPr>
                <a:t>3</a:t>
              </a:r>
              <a:endParaRPr lang="en-US" sz="1200" b="0" i="0" u="none" strike="noStrike" kern="1200" baseline="0" dirty="0">
                <a:solidFill>
                  <a:schemeClr val="tx1"/>
                </a:solidFill>
                <a:latin typeface="+mn-lt"/>
                <a:ea typeface="+mn-ea"/>
                <a:cs typeface="+mn-cs"/>
              </a:endParaRPr>
            </a:p>
          </p:txBody>
        </p:sp>
        <p:sp>
          <p:nvSpPr>
            <p:cNvPr id="13" name="Metin kutusu 12">
              <a:extLst>
                <a:ext uri="{FF2B5EF4-FFF2-40B4-BE49-F238E27FC236}">
                  <a16:creationId xmlns:a16="http://schemas.microsoft.com/office/drawing/2014/main" id="{1E79F411-4143-BD40-9719-442F1767DB49}"/>
                </a:ext>
              </a:extLst>
            </p:cNvPr>
            <p:cNvSpPr txBox="1"/>
            <p:nvPr/>
          </p:nvSpPr>
          <p:spPr>
            <a:xfrm>
              <a:off x="7834405" y="5588368"/>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4</a:t>
              </a:r>
            </a:p>
          </p:txBody>
        </p:sp>
        <p:sp>
          <p:nvSpPr>
            <p:cNvPr id="14" name="Metin kutusu 13">
              <a:extLst>
                <a:ext uri="{FF2B5EF4-FFF2-40B4-BE49-F238E27FC236}">
                  <a16:creationId xmlns:a16="http://schemas.microsoft.com/office/drawing/2014/main" id="{25223369-4920-1143-AAF9-A8BB332959FB}"/>
                </a:ext>
              </a:extLst>
            </p:cNvPr>
            <p:cNvSpPr txBox="1"/>
            <p:nvPr/>
          </p:nvSpPr>
          <p:spPr>
            <a:xfrm>
              <a:off x="7834405" y="6026430"/>
              <a:ext cx="968535" cy="276999"/>
            </a:xfrm>
            <a:prstGeom prst="rect">
              <a:avLst/>
            </a:prstGeom>
          </p:spPr>
          <p:txBody>
            <a:bodyPr vert="horz" wrap="none" lIns="91440" tIns="45720" rIns="91440" bIns="45720" rtlCol="0" anchor="ctr">
              <a:spAutoFit/>
            </a:bodyPr>
            <a:lstStyle/>
            <a:p>
              <a:pPr algn="l"/>
              <a:r>
                <a:rPr lang="en-US" sz="1200" b="0" i="0" u="none" strike="noStrike" kern="1200" baseline="0" dirty="0">
                  <a:solidFill>
                    <a:schemeClr val="tx1"/>
                  </a:solidFill>
                  <a:latin typeface="+mn-lt"/>
                  <a:ea typeface="+mn-ea"/>
                  <a:cs typeface="+mn-cs"/>
                </a:rPr>
                <a:t>Resource </a:t>
              </a:r>
              <a:r>
                <a:rPr lang="en-US" sz="1200" dirty="0">
                  <a:latin typeface="+mn-lt"/>
                  <a:cs typeface="+mn-cs"/>
                </a:rPr>
                <a:t>5</a:t>
              </a:r>
              <a:endParaRPr lang="en-US" sz="1200" b="0" i="0" u="none" strike="noStrike" kern="1200" baseline="0" dirty="0">
                <a:solidFill>
                  <a:schemeClr val="tx1"/>
                </a:solidFill>
                <a:latin typeface="+mn-lt"/>
                <a:ea typeface="+mn-ea"/>
                <a:cs typeface="+mn-cs"/>
              </a:endParaRPr>
            </a:p>
          </p:txBody>
        </p:sp>
      </p:grpSp>
    </p:spTree>
    <p:extLst>
      <p:ext uri="{BB962C8B-B14F-4D97-AF65-F5344CB8AC3E}">
        <p14:creationId xmlns:p14="http://schemas.microsoft.com/office/powerpoint/2010/main" val="971320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Resim 15">
            <a:extLst>
              <a:ext uri="{FF2B5EF4-FFF2-40B4-BE49-F238E27FC236}">
                <a16:creationId xmlns:a16="http://schemas.microsoft.com/office/drawing/2014/main" id="{E1E8268C-2768-AB4A-B3F2-4D6F63CDFF2C}"/>
              </a:ext>
            </a:extLst>
          </p:cNvPr>
          <p:cNvPicPr>
            <a:picLocks noChangeAspect="1"/>
          </p:cNvPicPr>
          <p:nvPr/>
        </p:nvPicPr>
        <p:blipFill>
          <a:blip r:embed="rId3"/>
          <a:stretch>
            <a:fillRect/>
          </a:stretch>
        </p:blipFill>
        <p:spPr>
          <a:xfrm>
            <a:off x="3798295" y="0"/>
            <a:ext cx="4851475" cy="6858000"/>
          </a:xfrm>
          <a:prstGeom prst="rect">
            <a:avLst/>
          </a:prstGeom>
        </p:spPr>
      </p:pic>
    </p:spTree>
    <p:extLst>
      <p:ext uri="{BB962C8B-B14F-4D97-AF65-F5344CB8AC3E}">
        <p14:creationId xmlns:p14="http://schemas.microsoft.com/office/powerpoint/2010/main" val="1104283576"/>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2130</TotalTime>
  <Words>1088</Words>
  <Application>Microsoft Macintosh PowerPoint</Application>
  <PresentationFormat>Geniş ekran</PresentationFormat>
  <Paragraphs>129</Paragraphs>
  <Slides>10</Slides>
  <Notes>10</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10</vt:i4>
      </vt:variant>
    </vt:vector>
  </HeadingPairs>
  <TitlesOfParts>
    <vt:vector size="14" baseType="lpstr">
      <vt:lpstr>Arial</vt:lpstr>
      <vt:lpstr>Calibri</vt:lpstr>
      <vt:lpstr>Calibri Light</vt:lpstr>
      <vt:lpstr>Office Teması</vt:lpstr>
      <vt:lpstr>Alperen Gündogan</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Alperen Gündogan</dc:title>
  <dc:creator>ga53keb</dc:creator>
  <cp:lastModifiedBy>ga53keb</cp:lastModifiedBy>
  <cp:revision>6</cp:revision>
  <dcterms:created xsi:type="dcterms:W3CDTF">2020-06-17T22:43:04Z</dcterms:created>
  <dcterms:modified xsi:type="dcterms:W3CDTF">2020-06-19T10:14:00Z</dcterms:modified>
</cp:coreProperties>
</file>

<file path=docProps/thumbnail.jpeg>
</file>